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70" r:id="rId3"/>
    <p:sldId id="271" r:id="rId4"/>
    <p:sldId id="268" r:id="rId5"/>
    <p:sldId id="269" r:id="rId6"/>
    <p:sldId id="259" r:id="rId7"/>
    <p:sldId id="275" r:id="rId8"/>
    <p:sldId id="258" r:id="rId9"/>
    <p:sldId id="265" r:id="rId10"/>
    <p:sldId id="264" r:id="rId11"/>
    <p:sldId id="274" r:id="rId12"/>
    <p:sldId id="261" r:id="rId13"/>
    <p:sldId id="276" r:id="rId14"/>
    <p:sldId id="272" r:id="rId15"/>
    <p:sldId id="256" r:id="rId16"/>
    <p:sldId id="257" r:id="rId17"/>
    <p:sldId id="273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DD3"/>
    <a:srgbClr val="ADB9CA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5_Tinker\Solar\Bucket%20injec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X=Volt Y =PWM for Lead Acid</a:t>
            </a:r>
            <a:endParaRPr lang="de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'15A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Module'!$B$2:$B$9</c:f>
              <c:numCache>
                <c:formatCode>0.00</c:formatCode>
                <c:ptCount val="8"/>
                <c:pt idx="0">
                  <c:v>14.96</c:v>
                </c:pt>
                <c:pt idx="1">
                  <c:v>14.4</c:v>
                </c:pt>
                <c:pt idx="2">
                  <c:v>14</c:v>
                </c:pt>
                <c:pt idx="3">
                  <c:v>13.8</c:v>
                </c:pt>
                <c:pt idx="4">
                  <c:v>13.5</c:v>
                </c:pt>
                <c:pt idx="5">
                  <c:v>13</c:v>
                </c:pt>
                <c:pt idx="6">
                  <c:v>12</c:v>
                </c:pt>
                <c:pt idx="7">
                  <c:v>11.84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B46-4E0B-94D6-007F57D64817}"/>
            </c:ext>
          </c:extLst>
        </c:ser>
        <c:ser>
          <c:idx val="1"/>
          <c:order val="1"/>
          <c:tx>
            <c:strRef>
              <c:f>'15A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Module'!$C$2:$C$9</c:f>
              <c:numCache>
                <c:formatCode>General</c:formatCode>
                <c:ptCount val="8"/>
                <c:pt idx="3" formatCode="0.00">
                  <c:v>13.2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B46-4E0B-94D6-007F57D64817}"/>
            </c:ext>
          </c:extLst>
        </c:ser>
        <c:ser>
          <c:idx val="2"/>
          <c:order val="2"/>
          <c:tx>
            <c:strRef>
              <c:f>'15A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200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640</c:v>
                </c:pt>
                <c:pt idx="6">
                  <c:v>950</c:v>
                </c:pt>
                <c:pt idx="7">
                  <c:v>1024</c:v>
                </c:pt>
              </c:numCache>
            </c:numRef>
          </c:xVal>
          <c:yVal>
            <c:numRef>
              <c:f>'15A Module'!$D$2:$D$9</c:f>
              <c:numCache>
                <c:formatCode>General</c:formatCode>
                <c:ptCount val="8"/>
                <c:pt idx="3" formatCode="0.00">
                  <c:v>12.8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B46-4E0B-94D6-007F57D64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526096"/>
        <c:axId val="326529840"/>
      </c:scatterChart>
      <c:valAx>
        <c:axId val="326526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9840"/>
        <c:crosses val="autoZero"/>
        <c:crossBetween val="midCat"/>
      </c:valAx>
      <c:valAx>
        <c:axId val="3265298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6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baseline="0">
                <a:effectLst/>
              </a:rPr>
              <a:t>X=Volt Y =PWM for Lead Acid</a:t>
            </a:r>
            <a:endParaRPr lang="de-DE" sz="1400">
              <a:effectLst/>
            </a:endParaRPr>
          </a:p>
        </c:rich>
      </c:tx>
      <c:layout>
        <c:manualLayout>
          <c:xMode val="edge"/>
          <c:yMode val="edge"/>
          <c:x val="0.26124999999999998"/>
          <c:y val="3.05343511450381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'1,5A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Module'!$B$2:$B$9</c:f>
              <c:numCache>
                <c:formatCode>0.00</c:formatCode>
                <c:ptCount val="8"/>
                <c:pt idx="0">
                  <c:v>14.85</c:v>
                </c:pt>
                <c:pt idx="1">
                  <c:v>14.4</c:v>
                </c:pt>
                <c:pt idx="2">
                  <c:v>13.8</c:v>
                </c:pt>
                <c:pt idx="3">
                  <c:v>13.5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10.119999999999999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01-495F-918D-03F9B723FEE3}"/>
            </c:ext>
          </c:extLst>
        </c:ser>
        <c:ser>
          <c:idx val="1"/>
          <c:order val="1"/>
          <c:tx>
            <c:strRef>
              <c:f>'1,5A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Module'!$C$2:$C$9</c:f>
              <c:numCache>
                <c:formatCode>General</c:formatCode>
                <c:ptCount val="8"/>
                <c:pt idx="0" formatCode="0.00">
                  <c:v>14</c:v>
                </c:pt>
                <c:pt idx="2" formatCode="0.00">
                  <c:v>13.2</c:v>
                </c:pt>
                <c:pt idx="7" formatCode="0.00">
                  <c:v>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101-495F-918D-03F9B723FEE3}"/>
            </c:ext>
          </c:extLst>
        </c:ser>
        <c:ser>
          <c:idx val="2"/>
          <c:order val="2"/>
          <c:tx>
            <c:strRef>
              <c:f>'1,5A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'1,5A Module'!$A$2:$A$9</c:f>
              <c:numCache>
                <c:formatCode>0.00</c:formatCode>
                <c:ptCount val="8"/>
                <c:pt idx="0">
                  <c:v>0</c:v>
                </c:pt>
                <c:pt idx="1">
                  <c:v>100</c:v>
                </c:pt>
                <c:pt idx="2">
                  <c:v>230</c:v>
                </c:pt>
                <c:pt idx="3">
                  <c:v>290</c:v>
                </c:pt>
                <c:pt idx="4">
                  <c:v>390</c:v>
                </c:pt>
                <c:pt idx="5">
                  <c:v>620</c:v>
                </c:pt>
                <c:pt idx="6">
                  <c:v>834</c:v>
                </c:pt>
                <c:pt idx="7">
                  <c:v>1020</c:v>
                </c:pt>
              </c:numCache>
            </c:numRef>
          </c:xVal>
          <c:yVal>
            <c:numRef>
              <c:f>'1,5A Module'!$D$2:$D$9</c:f>
              <c:numCache>
                <c:formatCode>General</c:formatCode>
                <c:ptCount val="8"/>
                <c:pt idx="0" formatCode="0.00">
                  <c:v>13.55</c:v>
                </c:pt>
                <c:pt idx="2" formatCode="0.00">
                  <c:v>12.8</c:v>
                </c:pt>
                <c:pt idx="7" formatCode="0.00">
                  <c:v>9.1999999999999993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101-495F-918D-03F9B723FE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074768"/>
        <c:axId val="2081062288"/>
      </c:scatterChart>
      <c:valAx>
        <c:axId val="208107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62288"/>
        <c:crosses val="autoZero"/>
        <c:crossBetween val="midCat"/>
      </c:valAx>
      <c:valAx>
        <c:axId val="2081062288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74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400" b="0" i="0" baseline="0">
                <a:effectLst/>
              </a:rPr>
              <a:t>X=Volt Y =PWM for Lead Acid</a:t>
            </a:r>
            <a:endParaRPr lang="de-DE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722246375644765E-2"/>
          <c:y val="0.11263748597081932"/>
          <c:w val="0.87978422942530954"/>
          <c:h val="0.557627367286159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'2A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Module'!$B$2:$B$10</c:f>
              <c:numCache>
                <c:formatCode>General</c:formatCode>
                <c:ptCount val="9"/>
                <c:pt idx="0">
                  <c:v>14.96</c:v>
                </c:pt>
                <c:pt idx="1">
                  <c:v>14.4</c:v>
                </c:pt>
                <c:pt idx="2">
                  <c:v>13.8</c:v>
                </c:pt>
                <c:pt idx="3">
                  <c:v>13.5</c:v>
                </c:pt>
                <c:pt idx="4">
                  <c:v>13</c:v>
                </c:pt>
                <c:pt idx="5">
                  <c:v>12</c:v>
                </c:pt>
                <c:pt idx="6">
                  <c:v>11</c:v>
                </c:pt>
                <c:pt idx="7">
                  <c:v>10.210000000000001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06E-A7E6-9E9A8286BA7D}"/>
            </c:ext>
          </c:extLst>
        </c:ser>
        <c:ser>
          <c:idx val="1"/>
          <c:order val="1"/>
          <c:tx>
            <c:strRef>
              <c:f>'2A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Module'!$C$2:$C$10</c:f>
              <c:numCache>
                <c:formatCode>General</c:formatCode>
                <c:ptCount val="9"/>
                <c:pt idx="0" formatCode="0.00">
                  <c:v>14.2</c:v>
                </c:pt>
                <c:pt idx="2" formatCode="0.00">
                  <c:v>13.2</c:v>
                </c:pt>
                <c:pt idx="7" formatCode="0.00">
                  <c:v>9.76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06E-A7E6-9E9A8286BA7D}"/>
            </c:ext>
          </c:extLst>
        </c:ser>
        <c:ser>
          <c:idx val="2"/>
          <c:order val="2"/>
          <c:tx>
            <c:strRef>
              <c:f>'2A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'2A Module'!$A$2:$A$10</c:f>
              <c:numCache>
                <c:formatCode>General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320</c:v>
                </c:pt>
                <c:pt idx="4">
                  <c:v>420</c:v>
                </c:pt>
                <c:pt idx="5">
                  <c:v>640</c:v>
                </c:pt>
                <c:pt idx="6">
                  <c:v>860</c:v>
                </c:pt>
                <c:pt idx="7">
                  <c:v>1024</c:v>
                </c:pt>
              </c:numCache>
            </c:numRef>
          </c:xVal>
          <c:yVal>
            <c:numRef>
              <c:f>'2A Module'!$D$2:$D$10</c:f>
              <c:numCache>
                <c:formatCode>General</c:formatCode>
                <c:ptCount val="9"/>
                <c:pt idx="0" formatCode="0.00">
                  <c:v>13.85</c:v>
                </c:pt>
                <c:pt idx="2" formatCode="0.00">
                  <c:v>12.8</c:v>
                </c:pt>
                <c:pt idx="7" formatCode="0.00">
                  <c:v>9.5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06E-A7E6-9E9A8286BA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81074768"/>
        <c:axId val="2081062288"/>
      </c:scatterChart>
      <c:valAx>
        <c:axId val="208107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62288"/>
        <c:crosses val="autoZero"/>
        <c:crossBetween val="midCat"/>
      </c:valAx>
      <c:valAx>
        <c:axId val="2081062288"/>
        <c:scaling>
          <c:orientation val="minMax"/>
          <c:min val="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1074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X=Volt Y =PWM for Lead Acid</a:t>
            </a:r>
            <a:endParaRPr lang="de-DE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'15A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170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650</c:v>
                </c:pt>
                <c:pt idx="6">
                  <c:v>1024</c:v>
                </c:pt>
                <c:pt idx="7">
                  <c:v>1024</c:v>
                </c:pt>
              </c:numCache>
            </c:numRef>
          </c:xVal>
          <c:yVal>
            <c:numRef>
              <c:f>'15A Module'!$B$2:$B$9</c:f>
              <c:numCache>
                <c:formatCode>0.00</c:formatCode>
                <c:ptCount val="8"/>
                <c:pt idx="0">
                  <c:v>14.88</c:v>
                </c:pt>
                <c:pt idx="1">
                  <c:v>14.4</c:v>
                </c:pt>
                <c:pt idx="2">
                  <c:v>14</c:v>
                </c:pt>
                <c:pt idx="3">
                  <c:v>13.8</c:v>
                </c:pt>
                <c:pt idx="4">
                  <c:v>13.5</c:v>
                </c:pt>
                <c:pt idx="5">
                  <c:v>13</c:v>
                </c:pt>
                <c:pt idx="6">
                  <c:v>12</c:v>
                </c:pt>
                <c:pt idx="7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E23-4548-9878-B1F446699088}"/>
            </c:ext>
          </c:extLst>
        </c:ser>
        <c:ser>
          <c:idx val="1"/>
          <c:order val="1"/>
          <c:tx>
            <c:strRef>
              <c:f>'15A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170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650</c:v>
                </c:pt>
                <c:pt idx="6">
                  <c:v>1024</c:v>
                </c:pt>
                <c:pt idx="7">
                  <c:v>1024</c:v>
                </c:pt>
              </c:numCache>
            </c:numRef>
          </c:xVal>
          <c:yVal>
            <c:numRef>
              <c:f>'15A Module'!$C$2:$C$9</c:f>
              <c:numCache>
                <c:formatCode>General</c:formatCode>
                <c:ptCount val="8"/>
                <c:pt idx="3" formatCode="0.00">
                  <c:v>13.2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E23-4548-9878-B1F446699088}"/>
            </c:ext>
          </c:extLst>
        </c:ser>
        <c:ser>
          <c:idx val="2"/>
          <c:order val="2"/>
          <c:tx>
            <c:strRef>
              <c:f>'15A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'15A Module'!$A$2:$A$9</c:f>
              <c:numCache>
                <c:formatCode>General</c:formatCode>
                <c:ptCount val="8"/>
                <c:pt idx="0">
                  <c:v>0</c:v>
                </c:pt>
                <c:pt idx="1">
                  <c:v>170</c:v>
                </c:pt>
                <c:pt idx="2">
                  <c:v>320</c:v>
                </c:pt>
                <c:pt idx="3">
                  <c:v>380</c:v>
                </c:pt>
                <c:pt idx="4">
                  <c:v>490</c:v>
                </c:pt>
                <c:pt idx="5">
                  <c:v>650</c:v>
                </c:pt>
                <c:pt idx="6">
                  <c:v>1024</c:v>
                </c:pt>
                <c:pt idx="7">
                  <c:v>1024</c:v>
                </c:pt>
              </c:numCache>
            </c:numRef>
          </c:xVal>
          <c:yVal>
            <c:numRef>
              <c:f>'15A Module'!$D$2:$D$9</c:f>
              <c:numCache>
                <c:formatCode>General</c:formatCode>
                <c:ptCount val="8"/>
                <c:pt idx="3" formatCode="0.00">
                  <c:v>12.8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E23-4548-9878-B1F446699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526096"/>
        <c:axId val="326529840"/>
      </c:scatterChart>
      <c:valAx>
        <c:axId val="326526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9840"/>
        <c:crosses val="autoZero"/>
        <c:crossBetween val="midCat"/>
      </c:valAx>
      <c:valAx>
        <c:axId val="326529840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526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169590643274854E-2"/>
          <c:y val="0.88424989979432933"/>
          <c:w val="0.9"/>
          <c:h val="8.53895749446777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X=Volt Y =PWM</a:t>
            </a:r>
            <a:endParaRPr lang="de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'8A Module'!$B$1</c:f>
              <c:strCache>
                <c:ptCount val="1"/>
                <c:pt idx="0">
                  <c:v>6x LeadAcid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Module'!$B$2:$B$10</c:f>
              <c:numCache>
                <c:formatCode>0.00</c:formatCode>
                <c:ptCount val="9"/>
                <c:pt idx="0">
                  <c:v>15.6</c:v>
                </c:pt>
                <c:pt idx="1">
                  <c:v>15</c:v>
                </c:pt>
                <c:pt idx="2">
                  <c:v>14.4</c:v>
                </c:pt>
                <c:pt idx="3">
                  <c:v>14</c:v>
                </c:pt>
                <c:pt idx="4">
                  <c:v>13.8</c:v>
                </c:pt>
                <c:pt idx="5">
                  <c:v>13</c:v>
                </c:pt>
                <c:pt idx="6">
                  <c:v>12</c:v>
                </c:pt>
                <c:pt idx="7">
                  <c:v>11</c:v>
                </c:pt>
                <c:pt idx="8">
                  <c:v>10.8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7B-4201-AACE-E37BB3DFC720}"/>
            </c:ext>
          </c:extLst>
        </c:ser>
        <c:ser>
          <c:idx val="1"/>
          <c:order val="1"/>
          <c:tx>
            <c:strRef>
              <c:f>'8A Module'!$C$1</c:f>
              <c:strCache>
                <c:ptCount val="1"/>
                <c:pt idx="0">
                  <c:v>4x LiFePo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Module'!$C$2:$C$10</c:f>
              <c:numCache>
                <c:formatCode>General</c:formatCode>
                <c:ptCount val="9"/>
                <c:pt idx="0">
                  <c:v>14.97</c:v>
                </c:pt>
                <c:pt idx="4">
                  <c:v>13.2</c:v>
                </c:pt>
                <c:pt idx="8">
                  <c:v>10.36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7B-4201-AACE-E37BB3DFC720}"/>
            </c:ext>
          </c:extLst>
        </c:ser>
        <c:ser>
          <c:idx val="2"/>
          <c:order val="2"/>
          <c:tx>
            <c:strRef>
              <c:f>'8A Module'!$D$1</c:f>
              <c:strCache>
                <c:ptCount val="1"/>
                <c:pt idx="0">
                  <c:v>3x LiIon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'8A Module'!$A$2:$A$10</c:f>
              <c:numCache>
                <c:formatCode>0.00</c:formatCode>
                <c:ptCount val="9"/>
                <c:pt idx="0">
                  <c:v>0</c:v>
                </c:pt>
                <c:pt idx="1">
                  <c:v>130</c:v>
                </c:pt>
                <c:pt idx="2">
                  <c:v>250</c:v>
                </c:pt>
                <c:pt idx="3">
                  <c:v>330</c:v>
                </c:pt>
                <c:pt idx="4">
                  <c:v>380</c:v>
                </c:pt>
                <c:pt idx="5">
                  <c:v>540</c:v>
                </c:pt>
                <c:pt idx="6">
                  <c:v>760</c:v>
                </c:pt>
                <c:pt idx="7">
                  <c:v>980</c:v>
                </c:pt>
                <c:pt idx="8">
                  <c:v>1024</c:v>
                </c:pt>
              </c:numCache>
            </c:numRef>
          </c:xVal>
          <c:yVal>
            <c:numRef>
              <c:f>'8A Module'!$D$2:$D$10</c:f>
              <c:numCache>
                <c:formatCode>General</c:formatCode>
                <c:ptCount val="9"/>
                <c:pt idx="0">
                  <c:v>14.45</c:v>
                </c:pt>
                <c:pt idx="4">
                  <c:v>12.8</c:v>
                </c:pt>
                <c:pt idx="8">
                  <c:v>10.050000000000001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27B-4201-AACE-E37BB3DFC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281856"/>
        <c:axId val="2078282272"/>
      </c:scatterChart>
      <c:valAx>
        <c:axId val="2078281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282272"/>
        <c:crosses val="autoZero"/>
        <c:crossBetween val="midCat"/>
      </c:valAx>
      <c:valAx>
        <c:axId val="2078282272"/>
        <c:scaling>
          <c:orientation val="minMax"/>
          <c:min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82818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99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89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0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50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21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012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3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4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77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11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69ADF-67F6-4A39-A7D8-80B666F4A45B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9B828-B77E-490D-8EC7-BA9A62541BB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099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23" y="486040"/>
            <a:ext cx="850224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4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59" y="1172949"/>
            <a:ext cx="4105636" cy="19451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800" y="95446"/>
            <a:ext cx="3028028" cy="339367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73205" y="1009325"/>
            <a:ext cx="265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MP2315 synchronous chip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73205" y="119739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FB=0,79V                500Khz</a:t>
            </a:r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21784" y="234230"/>
            <a:ext cx="4128053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HW813 </a:t>
            </a:r>
            <a:r>
              <a:rPr lang="de-DE" sz="4800" b="1">
                <a:solidFill>
                  <a:srgbClr val="000000"/>
                </a:solidFill>
                <a:latin typeface="Calibri" panose="020F0502020204030204" pitchFamily="34" charset="0"/>
              </a:rPr>
              <a:t>2A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 6-28V -&gt; 1.2-24V</a:t>
            </a:r>
            <a:r>
              <a:rPr lang="de-DE" sz="2400"/>
              <a:t> 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73205" y="1703334"/>
            <a:ext cx="30932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  0,1mA </a:t>
            </a:r>
            <a:br>
              <a:rPr lang="en-US" sz="1400"/>
            </a:br>
            <a:r>
              <a:rPr lang="en-US" sz="1400"/>
              <a:t>Low load current +MPPT + WiFi    ~7mA</a:t>
            </a:r>
            <a:br>
              <a:rPr lang="en-US" sz="1400"/>
            </a:br>
            <a:r>
              <a:rPr lang="en-US" sz="1400"/>
              <a:t>Efficiency @ 0,5W 91%</a:t>
            </a:r>
            <a:br>
              <a:rPr lang="en-US" sz="1400"/>
            </a:br>
            <a:r>
              <a:rPr lang="en-US" sz="1400"/>
              <a:t>Efficiency @ 15 W 96%</a:t>
            </a:r>
            <a:br>
              <a:rPr lang="en-US" sz="1400"/>
            </a:br>
            <a:r>
              <a:rPr lang="en-US" sz="1400"/>
              <a:t>Max current 2 A @ 22°C</a:t>
            </a:r>
            <a:br>
              <a:rPr lang="en-US" sz="1400"/>
            </a:br>
            <a:r>
              <a:rPr lang="en-US" sz="1400"/>
              <a:t>Neutral injection PWM=250</a:t>
            </a:r>
            <a:endParaRPr lang="de-DE" sz="1400"/>
          </a:p>
        </p:txBody>
      </p:sp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63150"/>
              </p:ext>
            </p:extLst>
          </p:nvPr>
        </p:nvGraphicFramePr>
        <p:xfrm>
          <a:off x="173205" y="3596845"/>
          <a:ext cx="3178815" cy="2886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63">
                  <a:extLst>
                    <a:ext uri="{9D8B030D-6E8A-4147-A177-3AD203B41FA5}">
                      <a16:colId xmlns:a16="http://schemas.microsoft.com/office/drawing/2014/main" val="3409254976"/>
                    </a:ext>
                  </a:extLst>
                </a:gridCol>
                <a:gridCol w="774083">
                  <a:extLst>
                    <a:ext uri="{9D8B030D-6E8A-4147-A177-3AD203B41FA5}">
                      <a16:colId xmlns:a16="http://schemas.microsoft.com/office/drawing/2014/main" val="422937478"/>
                    </a:ext>
                  </a:extLst>
                </a:gridCol>
                <a:gridCol w="748703">
                  <a:extLst>
                    <a:ext uri="{9D8B030D-6E8A-4147-A177-3AD203B41FA5}">
                      <a16:colId xmlns:a16="http://schemas.microsoft.com/office/drawing/2014/main" val="2603985713"/>
                    </a:ext>
                  </a:extLst>
                </a:gridCol>
                <a:gridCol w="637666">
                  <a:extLst>
                    <a:ext uri="{9D8B030D-6E8A-4147-A177-3AD203B41FA5}">
                      <a16:colId xmlns:a16="http://schemas.microsoft.com/office/drawing/2014/main" val="928225704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09379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13.85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870664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19730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250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13.8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13.20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12.80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60987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68779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420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042828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3587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860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9850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10.21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9.76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08619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15186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 2A.</a:t>
                      </a:r>
                      <a:endParaRPr lang="de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0229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417498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68079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Injection75K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95763030"/>
                  </a:ext>
                </a:extLst>
              </a:tr>
            </a:tbl>
          </a:graphicData>
        </a:graphic>
      </p:graphicFrame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272148966"/>
              </p:ext>
            </p:extLst>
          </p:nvPr>
        </p:nvGraphicFramePr>
        <p:xfrm>
          <a:off x="3572514" y="3705605"/>
          <a:ext cx="4657725" cy="2828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feld 9"/>
          <p:cNvSpPr txBox="1"/>
          <p:nvPr/>
        </p:nvSpPr>
        <p:spPr>
          <a:xfrm rot="19432257">
            <a:off x="1798006" y="2227895"/>
            <a:ext cx="2537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0000"/>
                </a:solidFill>
              </a:rPr>
              <a:t>Better board</a:t>
            </a:r>
            <a:br>
              <a:rPr lang="en-US" sz="3200" b="1" smtClean="0">
                <a:solidFill>
                  <a:srgbClr val="FF0000"/>
                </a:solidFill>
              </a:rPr>
            </a:br>
            <a:r>
              <a:rPr lang="en-US" sz="4000" b="1" smtClean="0">
                <a:solidFill>
                  <a:srgbClr val="FF0000"/>
                </a:solidFill>
              </a:rPr>
              <a:t>ORDERED </a:t>
            </a:r>
            <a:r>
              <a:rPr lang="en-US" sz="4000" b="1">
                <a:solidFill>
                  <a:srgbClr val="FF0000"/>
                </a:solidFill>
              </a:rPr>
              <a:t>!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81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875579" y="1717427"/>
            <a:ext cx="259596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Preparation </a:t>
            </a:r>
            <a:r>
              <a:rPr lang="en-US" sz="2400" b="1" smtClean="0"/>
              <a:t/>
            </a:r>
            <a:br>
              <a:rPr lang="en-US" sz="2400" b="1" smtClean="0"/>
            </a:br>
            <a:r>
              <a:rPr lang="en-US" sz="2400" b="1" smtClean="0"/>
              <a:t>HW813</a:t>
            </a:r>
            <a:br>
              <a:rPr lang="en-US" sz="2400" b="1" smtClean="0"/>
            </a:br>
            <a:r>
              <a:rPr lang="en-US" smtClean="0"/>
              <a:t>Yellow </a:t>
            </a:r>
            <a:r>
              <a:rPr lang="en-US"/>
              <a:t>wire = CV </a:t>
            </a:r>
            <a:r>
              <a:rPr lang="en-US" smtClean="0"/>
              <a:t>injection</a:t>
            </a: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smtClean="0"/>
              <a:t>5 Pins from front to 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Injection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mtClean="0"/>
              <a:t>Enable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Output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Input </a:t>
            </a:r>
            <a:r>
              <a:rPr lang="en-US" smtClean="0"/>
              <a:t>+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78762" y="869584"/>
            <a:ext cx="3524742" cy="522042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530918" y="5242170"/>
            <a:ext cx="673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On </a:t>
            </a:r>
            <a:r>
              <a:rPr lang="en-US"/>
              <a:t>the back, cover </a:t>
            </a:r>
            <a:r>
              <a:rPr lang="en-US" smtClean="0"/>
              <a:t>the soldering </a:t>
            </a:r>
            <a:r>
              <a:rPr lang="en-US"/>
              <a:t>bridges </a:t>
            </a:r>
            <a:r>
              <a:rPr lang="en-US" smtClean="0"/>
              <a:t>labeled “ADJ” </a:t>
            </a:r>
            <a:r>
              <a:rPr lang="en-US"/>
              <a:t>to </a:t>
            </a:r>
            <a:r>
              <a:rPr lang="en-US" smtClean="0"/>
              <a:t>“1,8V”</a:t>
            </a:r>
          </a:p>
          <a:p>
            <a:r>
              <a:rPr lang="en-US" smtClean="0"/>
              <a:t>with </a:t>
            </a:r>
            <a:r>
              <a:rPr lang="en-US"/>
              <a:t>some </a:t>
            </a:r>
            <a:r>
              <a:rPr lang="en-US" smtClean="0"/>
              <a:t>scotch </a:t>
            </a:r>
            <a:r>
              <a:rPr lang="en-US"/>
              <a:t>tape. </a:t>
            </a:r>
            <a:r>
              <a:rPr lang="en-US" smtClean="0"/>
              <a:t>Then, </a:t>
            </a:r>
            <a:r>
              <a:rPr lang="en-US"/>
              <a:t>glue </a:t>
            </a:r>
            <a:r>
              <a:rPr lang="en-US" smtClean="0"/>
              <a:t>a heat </a:t>
            </a:r>
            <a:r>
              <a:rPr lang="en-US"/>
              <a:t>sink.</a:t>
            </a:r>
          </a:p>
        </p:txBody>
      </p:sp>
    </p:spTree>
    <p:extLst>
      <p:ext uri="{BB962C8B-B14F-4D97-AF65-F5344CB8AC3E}">
        <p14:creationId xmlns:p14="http://schemas.microsoft.com/office/powerpoint/2010/main" val="68677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36" y="191500"/>
            <a:ext cx="4495141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HW636 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00W 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en-US" sz="4400" b="1" dirty="0">
                <a:solidFill>
                  <a:srgbClr val="000000"/>
                </a:solidFill>
                <a:latin typeface="Calibri" panose="020F0502020204030204" pitchFamily="34" charset="0"/>
              </a:rPr>
              <a:t>0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 6-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0V -&gt; 1.2-36V</a:t>
            </a:r>
            <a:r>
              <a:rPr lang="pl-PL" sz="2000"/>
              <a:t> </a:t>
            </a:r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118067" y="1518145"/>
            <a:ext cx="51844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No load current buck </a:t>
            </a:r>
            <a:r>
              <a:rPr lang="en-US" sz="1200"/>
              <a:t>converter </a:t>
            </a:r>
            <a:r>
              <a:rPr lang="en-US" sz="1200" smtClean="0"/>
              <a:t>10mA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No load current MPPT + </a:t>
            </a:r>
            <a:r>
              <a:rPr lang="en-US" sz="1200" err="1"/>
              <a:t>WiFi</a:t>
            </a:r>
            <a:r>
              <a:rPr lang="en-US" sz="1200"/>
              <a:t>  </a:t>
            </a:r>
            <a:r>
              <a:rPr lang="en-US" sz="1200" smtClean="0"/>
              <a:t>34mA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Max current &gt;10A @ 22°C </a:t>
            </a:r>
            <a:r>
              <a:rPr lang="en-US" sz="1200">
                <a:solidFill>
                  <a:srgbClr val="FF0000"/>
                </a:solidFill>
              </a:rPr>
              <a:t>to be tested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Neutral injection PWM= </a:t>
            </a:r>
            <a:r>
              <a:rPr lang="en-US" sz="1200" smtClean="0"/>
              <a:t>380 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(1.224V reference).</a:t>
            </a:r>
            <a:br>
              <a:rPr lang="en-US" sz="1200"/>
            </a:br>
            <a:r>
              <a:rPr lang="en-US" sz="1200"/>
              <a:t>High side current sensing.</a:t>
            </a:r>
            <a:br>
              <a:rPr lang="en-US" sz="1200"/>
            </a:br>
            <a:r>
              <a:rPr lang="de-DE" sz="1200"/>
              <a:t>Input：6.5V-60V</a:t>
            </a:r>
            <a:br>
              <a:rPr lang="de-DE" sz="1200"/>
            </a:br>
            <a:r>
              <a:rPr lang="de-DE" sz="1200"/>
              <a:t>Output: 1.25-30V adjustable</a:t>
            </a:r>
            <a:br>
              <a:rPr lang="de-DE" sz="1200"/>
            </a:br>
            <a:r>
              <a:rPr lang="de-DE" sz="1200" smtClean="0"/>
              <a:t>Efficiency：94% (75% @1W)</a:t>
            </a:r>
            <a:r>
              <a:rPr lang="de-DE" sz="1200"/>
              <a:t/>
            </a:r>
            <a:br>
              <a:rPr lang="de-DE" sz="1200"/>
            </a:br>
            <a:r>
              <a:rPr lang="de-DE" sz="1200"/>
              <a:t>Load capacity: upper limit 10A</a:t>
            </a:r>
            <a:br>
              <a:rPr lang="de-DE" sz="1200"/>
            </a:br>
            <a:r>
              <a:rPr lang="de-DE" sz="1200"/>
              <a:t>Size: 75*21*16mm</a:t>
            </a:r>
            <a:endParaRPr lang="en-US" sz="120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43" y="1805899"/>
            <a:ext cx="2369860" cy="154815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13" y="755769"/>
            <a:ext cx="3548639" cy="18659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18067" y="929024"/>
            <a:ext cx="253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LT3800 synchronous chip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18067" y="1148813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FB=1,224V                200Khz</a:t>
            </a:r>
            <a:endParaRPr lang="de-DE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61295"/>
              </p:ext>
            </p:extLst>
          </p:nvPr>
        </p:nvGraphicFramePr>
        <p:xfrm>
          <a:off x="225627" y="3736150"/>
          <a:ext cx="3131032" cy="26588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5737">
                  <a:extLst>
                    <a:ext uri="{9D8B030D-6E8A-4147-A177-3AD203B41FA5}">
                      <a16:colId xmlns:a16="http://schemas.microsoft.com/office/drawing/2014/main" val="2825986401"/>
                    </a:ext>
                  </a:extLst>
                </a:gridCol>
                <a:gridCol w="772469">
                  <a:extLst>
                    <a:ext uri="{9D8B030D-6E8A-4147-A177-3AD203B41FA5}">
                      <a16:colId xmlns:a16="http://schemas.microsoft.com/office/drawing/2014/main" val="3352571877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val="2112320809"/>
                    </a:ext>
                  </a:extLst>
                </a:gridCol>
                <a:gridCol w="620508">
                  <a:extLst>
                    <a:ext uri="{9D8B030D-6E8A-4147-A177-3AD203B41FA5}">
                      <a16:colId xmlns:a16="http://schemas.microsoft.com/office/drawing/2014/main" val="1440848005"/>
                    </a:ext>
                  </a:extLst>
                </a:gridCol>
              </a:tblGrid>
              <a:tr h="22815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PWM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6x LeadAcid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4x LiFePo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3x LiIon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34680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14.88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50088703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170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14.40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24020820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320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14.00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76810524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380</a:t>
                      </a:r>
                      <a:endParaRPr lang="en-DE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13.80</a:t>
                      </a:r>
                      <a:endParaRPr lang="en-DE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050" u="none" strike="noStrike">
                          <a:effectLst/>
                        </a:rPr>
                        <a:t>13.20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050" u="none" strike="noStrike">
                          <a:effectLst/>
                        </a:rPr>
                        <a:t>12.80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3956731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490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13.50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0147709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650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13.00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9189961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1024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12.00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3596767"/>
                  </a:ext>
                </a:extLst>
              </a:tr>
              <a:tr h="193053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1024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050" u="none" strike="noStrike">
                          <a:effectLst/>
                        </a:rPr>
                        <a:t>12.00</a:t>
                      </a:r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0922725"/>
                  </a:ext>
                </a:extLst>
              </a:tr>
              <a:tr h="184278">
                <a:tc>
                  <a:txBody>
                    <a:bodyPr/>
                    <a:lstStyle/>
                    <a:p>
                      <a:pPr algn="r" rtl="0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84473405"/>
                  </a:ext>
                </a:extLst>
              </a:tr>
              <a:tr h="175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Tested  8A.</a:t>
                      </a:r>
                      <a:endParaRPr lang="en-US" sz="1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000" u="none" strike="noStrike"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14405972"/>
                  </a:ext>
                </a:extLst>
              </a:tr>
              <a:tr h="175503"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8634897"/>
                  </a:ext>
                </a:extLst>
              </a:tr>
              <a:tr h="175503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Low-pass 6,8K</a:t>
                      </a:r>
                      <a:r>
                        <a:rPr lang="el-GR" sz="1000" u="none" strike="noStrike">
                          <a:effectLst/>
                        </a:rPr>
                        <a:t>Ω/330</a:t>
                      </a:r>
                      <a:r>
                        <a:rPr lang="en-US" sz="1000" u="none" strike="noStrike">
                          <a:effectLst/>
                        </a:rPr>
                        <a:t>nF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74171982"/>
                  </a:ext>
                </a:extLst>
              </a:tr>
              <a:tr h="1755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Injection 3,3K</a:t>
                      </a:r>
                      <a:r>
                        <a:rPr lang="el-GR" sz="1000" u="none" strike="noStrike">
                          <a:effectLst/>
                        </a:rPr>
                        <a:t>Ω </a:t>
                      </a:r>
                      <a:endParaRPr lang="el-G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61549453"/>
                  </a:ext>
                </a:extLst>
              </a:tr>
            </a:tbl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1026914911"/>
              </p:ext>
            </p:extLst>
          </p:nvPr>
        </p:nvGraphicFramePr>
        <p:xfrm>
          <a:off x="4311854" y="3641803"/>
          <a:ext cx="4195538" cy="2324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3288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875579" y="1717427"/>
            <a:ext cx="176016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Preparation </a:t>
            </a:r>
            <a:r>
              <a:rPr lang="en-US" sz="2400" b="1" smtClean="0"/>
              <a:t/>
            </a:r>
            <a:br>
              <a:rPr lang="en-US" sz="2400" b="1" smtClean="0"/>
            </a:br>
            <a:r>
              <a:rPr lang="en-US" sz="2400" b="1" smtClean="0"/>
              <a:t>HW636</a:t>
            </a:r>
            <a:r>
              <a:rPr lang="en-US" sz="2400" b="1" smtClean="0"/>
              <a:t/>
            </a:r>
            <a:br>
              <a:rPr lang="en-US" sz="2400" b="1" smtClean="0"/>
            </a:br>
            <a:r>
              <a:rPr lang="en-US" smtClean="0"/>
              <a:t>Orange </a:t>
            </a:r>
            <a:r>
              <a:rPr lang="en-US"/>
              <a:t>wire =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CV </a:t>
            </a:r>
            <a:r>
              <a:rPr lang="en-US" smtClean="0"/>
              <a:t>injection</a:t>
            </a:r>
            <a:r>
              <a:rPr lang="en-US"/>
              <a:t/>
            </a:r>
            <a:br>
              <a:rPr lang="en-US"/>
            </a:br>
            <a:r>
              <a:rPr lang="en-US" smtClean="0"/>
              <a:t/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1086503" y="3523330"/>
            <a:ext cx="6733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Glue a </a:t>
            </a:r>
            <a:r>
              <a:rPr lang="en-US" smtClean="0"/>
              <a:t>heat </a:t>
            </a:r>
            <a:r>
              <a:rPr lang="en-US" smtClean="0"/>
              <a:t>sink on the back and another one on the front.</a:t>
            </a:r>
            <a:br>
              <a:rPr lang="en-US" smtClean="0"/>
            </a:br>
            <a:r>
              <a:rPr lang="en-US" smtClean="0"/>
              <a:t>Replace the 50K trim pot by a 20K</a:t>
            </a:r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30514" y="422475"/>
            <a:ext cx="1842151" cy="410811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419982" y="3168358"/>
            <a:ext cx="1710862" cy="41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9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36" y="1529849"/>
            <a:ext cx="7087589" cy="490844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794205" y="244548"/>
            <a:ext cx="213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15W V0.1 in IP65Box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5948817" y="439752"/>
            <a:ext cx="3282368" cy="3052998"/>
            <a:chOff x="6048046" y="934497"/>
            <a:chExt cx="5064420" cy="504427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48046" y="1496320"/>
              <a:ext cx="4641203" cy="4482449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H="1">
              <a:off x="9425355" y="1303829"/>
              <a:ext cx="190919" cy="894303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9093759" y="934497"/>
              <a:ext cx="2018707" cy="610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CV injection</a:t>
              </a:r>
              <a:endParaRPr lang="de-DE"/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050" y="219100"/>
            <a:ext cx="1395736" cy="105848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90242" y="215257"/>
            <a:ext cx="5123518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XL4066 </a:t>
            </a:r>
            <a:r>
              <a:rPr lang="pl-PL" sz="2800" b="1">
                <a:solidFill>
                  <a:srgbClr val="000000"/>
                </a:solidFill>
                <a:latin typeface="Calibri" panose="020F0502020204030204" pitchFamily="34" charset="0"/>
              </a:rPr>
              <a:t>250W</a:t>
            </a:r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4800" b="1">
                <a:solidFill>
                  <a:srgbClr val="000000"/>
                </a:solidFill>
                <a:latin typeface="Calibri" panose="020F0502020204030204" pitchFamily="34" charset="0"/>
              </a:rPr>
              <a:t>8</a:t>
            </a:r>
            <a:r>
              <a:rPr lang="pl-PL" sz="4800" b="1">
                <a:solidFill>
                  <a:srgbClr val="000000"/>
                </a:solidFill>
                <a:latin typeface="Calibri" panose="020F0502020204030204" pitchFamily="34" charset="0"/>
              </a:rPr>
              <a:t>A </a:t>
            </a:r>
            <a:r>
              <a:rPr lang="pl-PL" sz="2400" b="1">
                <a:solidFill>
                  <a:srgbClr val="000000"/>
                </a:solidFill>
                <a:latin typeface="Calibri" panose="020F0502020204030204" pitchFamily="34" charset="0"/>
              </a:rPr>
              <a:t>6-40V -&gt; 1.2-36V</a:t>
            </a:r>
            <a:r>
              <a:rPr lang="pl-PL" sz="2400"/>
              <a:t> </a:t>
            </a:r>
            <a:endParaRPr lang="de-DE" sz="2400"/>
          </a:p>
        </p:txBody>
      </p:sp>
      <p:sp>
        <p:nvSpPr>
          <p:cNvPr id="2" name="Textfeld 1"/>
          <p:cNvSpPr txBox="1"/>
          <p:nvPr/>
        </p:nvSpPr>
        <p:spPr>
          <a:xfrm>
            <a:off x="190242" y="1551494"/>
            <a:ext cx="32716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    17mA </a:t>
            </a:r>
            <a:br>
              <a:rPr lang="en-US" sz="1400"/>
            </a:br>
            <a:r>
              <a:rPr lang="en-US" sz="1400"/>
              <a:t>No load current +MPPT + WiFi     ~27mA</a:t>
            </a:r>
            <a:br>
              <a:rPr lang="en-US" sz="1400"/>
            </a:br>
            <a:r>
              <a:rPr lang="en-US" sz="1400"/>
              <a:t>Max current &gt;5A @ 22°C </a:t>
            </a:r>
            <a:r>
              <a:rPr lang="en-US" sz="1400">
                <a:solidFill>
                  <a:srgbClr val="FF0000"/>
                </a:solidFill>
              </a:rPr>
              <a:t>limit to be tested</a:t>
            </a:r>
            <a:r>
              <a:rPr lang="en-US" sz="1400"/>
              <a:t/>
            </a:r>
            <a:br>
              <a:rPr lang="en-US" sz="1400"/>
            </a:br>
            <a:r>
              <a:rPr lang="en-US" sz="1400"/>
              <a:t>Neutral injection PWM=380</a:t>
            </a:r>
          </a:p>
          <a:p>
            <a:endParaRPr lang="de-DE" sz="1400"/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176617"/>
              </p:ext>
            </p:extLst>
          </p:nvPr>
        </p:nvGraphicFramePr>
        <p:xfrm>
          <a:off x="217596" y="3492750"/>
          <a:ext cx="3126086" cy="2990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333">
                  <a:extLst>
                    <a:ext uri="{9D8B030D-6E8A-4147-A177-3AD203B41FA5}">
                      <a16:colId xmlns:a16="http://schemas.microsoft.com/office/drawing/2014/main" val="1732020057"/>
                    </a:ext>
                  </a:extLst>
                </a:gridCol>
                <a:gridCol w="774381">
                  <a:extLst>
                    <a:ext uri="{9D8B030D-6E8A-4147-A177-3AD203B41FA5}">
                      <a16:colId xmlns:a16="http://schemas.microsoft.com/office/drawing/2014/main" val="611688675"/>
                    </a:ext>
                  </a:extLst>
                </a:gridCol>
                <a:gridCol w="761686">
                  <a:extLst>
                    <a:ext uri="{9D8B030D-6E8A-4147-A177-3AD203B41FA5}">
                      <a16:colId xmlns:a16="http://schemas.microsoft.com/office/drawing/2014/main" val="995840900"/>
                    </a:ext>
                  </a:extLst>
                </a:gridCol>
                <a:gridCol w="761686">
                  <a:extLst>
                    <a:ext uri="{9D8B030D-6E8A-4147-A177-3AD203B41FA5}">
                      <a16:colId xmlns:a16="http://schemas.microsoft.com/office/drawing/2014/main" val="3326940245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370812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15.60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14.97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14.45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435542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15.00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035842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250.00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36228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20192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380.00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b="1" u="none" strike="noStrike">
                          <a:effectLst/>
                        </a:rPr>
                        <a:t>13.80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13.2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b="1" u="none" strike="noStrike">
                          <a:effectLst/>
                        </a:rPr>
                        <a:t>12.8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31134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540.00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68049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760.00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2037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980.00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4537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1024.00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10.36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10.05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154448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rtl="0" fontAlgn="b"/>
                      <a:r>
                        <a:rPr lang="de-DE" sz="1050" u="none" strike="noStrike">
                          <a:solidFill>
                            <a:srgbClr val="00B050"/>
                          </a:solidFill>
                          <a:effectLst/>
                        </a:rPr>
                        <a:t>Tested 5A</a:t>
                      </a:r>
                      <a:endParaRPr lang="de-DE" sz="105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0488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2962730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r" fontAlgn="b"/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Low-pass 200</a:t>
                      </a:r>
                      <a:r>
                        <a:rPr lang="el-GR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Ω/33µ</a:t>
                      </a:r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F </a:t>
                      </a:r>
                      <a:endParaRPr lang="de-DE" sz="105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820682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r" fontAlgn="b"/>
                      <a:r>
                        <a:rPr lang="de-DE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Injection 2,5K</a:t>
                      </a:r>
                      <a:r>
                        <a:rPr lang="el-GR" sz="1050" u="none" strike="noStrike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27363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9452054"/>
                  </a:ext>
                </a:extLst>
              </a:tr>
            </a:tbl>
          </a:graphicData>
        </a:graphic>
      </p:graphicFrame>
      <p:graphicFrame>
        <p:nvGraphicFramePr>
          <p:cNvPr id="12" name="Diagramm 11"/>
          <p:cNvGraphicFramePr/>
          <p:nvPr>
            <p:extLst>
              <p:ext uri="{D42A27DB-BD31-4B8C-83A1-F6EECF244321}">
                <p14:modId xmlns:p14="http://schemas.microsoft.com/office/powerpoint/2010/main" val="934425195"/>
              </p:ext>
            </p:extLst>
          </p:nvPr>
        </p:nvGraphicFramePr>
        <p:xfrm>
          <a:off x="3343682" y="3609253"/>
          <a:ext cx="4457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218596" y="1032177"/>
            <a:ext cx="266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XL4066 asynchronous chip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08586" y="12325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FB=1,2V                350Khz</a:t>
            </a:r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 rot="19432257">
            <a:off x="2590402" y="1885049"/>
            <a:ext cx="2712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rgbClr val="FF0000"/>
                </a:solidFill>
              </a:rPr>
              <a:t>2</a:t>
            </a:r>
            <a:r>
              <a:rPr lang="en-US" sz="4800" b="1" baseline="30000" smtClean="0">
                <a:solidFill>
                  <a:srgbClr val="FF0000"/>
                </a:solidFill>
              </a:rPr>
              <a:t>nd</a:t>
            </a:r>
            <a:r>
              <a:rPr lang="en-US" sz="4800" b="1" smtClean="0">
                <a:solidFill>
                  <a:srgbClr val="FF0000"/>
                </a:solidFill>
              </a:rPr>
              <a:t> choice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9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798" y="465470"/>
            <a:ext cx="2981131" cy="1889641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55" y="2489290"/>
            <a:ext cx="2496531" cy="169027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059533" y="4171047"/>
            <a:ext cx="3006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 high no-load current, not worth the price</a:t>
            </a:r>
            <a:endParaRPr lang="de-DE" sz="1200"/>
          </a:p>
        </p:txBody>
      </p:sp>
      <p:sp>
        <p:nvSpPr>
          <p:cNvPr id="13" name="Textfeld 12"/>
          <p:cNvSpPr txBox="1"/>
          <p:nvPr/>
        </p:nvSpPr>
        <p:spPr>
          <a:xfrm>
            <a:off x="2982426" y="2085184"/>
            <a:ext cx="3023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Too touchy to trim, maybe OK for standalone.</a:t>
            </a:r>
            <a:endParaRPr lang="de-DE" sz="1200"/>
          </a:p>
        </p:txBody>
      </p:sp>
      <p:grpSp>
        <p:nvGrpSpPr>
          <p:cNvPr id="3" name="Gruppieren 2"/>
          <p:cNvGrpSpPr/>
          <p:nvPr/>
        </p:nvGrpSpPr>
        <p:grpSpPr>
          <a:xfrm>
            <a:off x="226996" y="4448046"/>
            <a:ext cx="2621167" cy="1825171"/>
            <a:chOff x="541616" y="4464585"/>
            <a:chExt cx="2621167" cy="1825171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883" y="4464585"/>
              <a:ext cx="2531300" cy="1611942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541616" y="6012757"/>
              <a:ext cx="26211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Too touchy to trim, not worth the price</a:t>
              </a:r>
              <a:endParaRPr lang="de-DE" sz="1200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154711" y="2355110"/>
            <a:ext cx="2323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Does not load a lead-acid battery</a:t>
            </a:r>
            <a:br>
              <a:rPr lang="en-US" sz="1100"/>
            </a:br>
            <a:r>
              <a:rPr lang="en-US" sz="1100"/>
              <a:t>correctly: other similar models </a:t>
            </a:r>
            <a:br>
              <a:rPr lang="en-US" sz="1100"/>
            </a:br>
            <a:r>
              <a:rPr lang="en-US" sz="1100"/>
              <a:t>specific for LiPo might work</a:t>
            </a:r>
            <a:br>
              <a:rPr lang="en-US" sz="1100"/>
            </a:br>
            <a:r>
              <a:rPr lang="en-US" sz="1100"/>
              <a:t>Anyhow everything is burnt in silicon </a:t>
            </a:r>
            <a:br>
              <a:rPr lang="en-US" sz="1100"/>
            </a:br>
            <a:r>
              <a:rPr lang="en-US" sz="1100"/>
              <a:t>and not flexible. enough.</a:t>
            </a:r>
          </a:p>
          <a:p>
            <a:endParaRPr lang="de-DE" sz="1100"/>
          </a:p>
        </p:txBody>
      </p:sp>
      <p:sp>
        <p:nvSpPr>
          <p:cNvPr id="16" name="Textfeld 15"/>
          <p:cNvSpPr txBox="1"/>
          <p:nvPr/>
        </p:nvSpPr>
        <p:spPr>
          <a:xfrm>
            <a:off x="3144538" y="24651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BQ2460 chip</a:t>
            </a:r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3059533" y="31598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XL4015 chip</a:t>
            </a:r>
            <a:endParaRPr lang="de-DE"/>
          </a:p>
        </p:txBody>
      </p:sp>
      <p:grpSp>
        <p:nvGrpSpPr>
          <p:cNvPr id="2" name="Gruppieren 1"/>
          <p:cNvGrpSpPr/>
          <p:nvPr/>
        </p:nvGrpSpPr>
        <p:grpSpPr>
          <a:xfrm>
            <a:off x="3144539" y="4518606"/>
            <a:ext cx="2372677" cy="2140570"/>
            <a:chOff x="1042276" y="4385831"/>
            <a:chExt cx="2372677" cy="2140570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2276" y="4385831"/>
              <a:ext cx="2372677" cy="1599678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1146731" y="6095514"/>
              <a:ext cx="19511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/>
                <a:t>20mA no-load current too high</a:t>
              </a:r>
              <a:br>
                <a:rPr lang="en-US" sz="1100"/>
              </a:br>
              <a:r>
                <a:rPr lang="en-US" sz="1100"/>
                <a:t>7mA without LED</a:t>
              </a:r>
              <a:r>
                <a:rPr lang="en-DE" sz="1100"/>
                <a:t>…</a:t>
              </a:r>
              <a:endParaRPr lang="de-DE" sz="110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948393" y="5752809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LM2596 chip </a:t>
              </a:r>
              <a:endParaRPr lang="de-DE"/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309263" y="350409"/>
            <a:ext cx="2753978" cy="2004702"/>
            <a:chOff x="985230" y="350408"/>
            <a:chExt cx="2753978" cy="200470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4874" y="719741"/>
              <a:ext cx="2604334" cy="1635369"/>
            </a:xfrm>
            <a:prstGeom prst="rect">
              <a:avLst/>
            </a:prstGeom>
          </p:spPr>
        </p:pic>
        <p:sp>
          <p:nvSpPr>
            <p:cNvPr id="20" name="Textfeld 19"/>
            <p:cNvSpPr txBox="1"/>
            <p:nvPr/>
          </p:nvSpPr>
          <p:spPr>
            <a:xfrm>
              <a:off x="985230" y="350408"/>
              <a:ext cx="1866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Consonance chips</a:t>
              </a:r>
              <a:endParaRPr lang="de-DE"/>
            </a:p>
          </p:txBody>
        </p:sp>
      </p:grpSp>
      <p:pic>
        <p:nvPicPr>
          <p:cNvPr id="21" name="Grafik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994" y="1273739"/>
            <a:ext cx="2457793" cy="189574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6066191" y="719741"/>
            <a:ext cx="22621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Very high no-load current, </a:t>
            </a:r>
            <a:br>
              <a:rPr lang="en-US" sz="1100"/>
            </a:br>
            <a:r>
              <a:rPr lang="en-US" sz="1100"/>
              <a:t>High variance,</a:t>
            </a:r>
            <a:br>
              <a:rPr lang="en-US" sz="1100"/>
            </a:br>
            <a:r>
              <a:rPr lang="en-US" sz="1100"/>
              <a:t>Some modules get hot without load.</a:t>
            </a:r>
            <a:br>
              <a:rPr lang="en-US" sz="1100"/>
            </a:br>
            <a:r>
              <a:rPr lang="en-US" sz="1100"/>
              <a:t>Seems to be an obsolete </a:t>
            </a:r>
            <a:br>
              <a:rPr lang="en-US" sz="1100"/>
            </a:br>
            <a:r>
              <a:rPr lang="en-US" sz="1100"/>
              <a:t>failed chip</a:t>
            </a:r>
            <a:br>
              <a:rPr lang="en-US" sz="1100"/>
            </a:br>
            <a:endParaRPr lang="de-DE" sz="1100"/>
          </a:p>
        </p:txBody>
      </p:sp>
      <p:sp>
        <p:nvSpPr>
          <p:cNvPr id="18" name="Textfeld 17"/>
          <p:cNvSpPr txBox="1"/>
          <p:nvPr/>
        </p:nvSpPr>
        <p:spPr>
          <a:xfrm>
            <a:off x="6066191" y="345658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MP23070 Chip</a:t>
            </a:r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9432257">
            <a:off x="6213724" y="3912959"/>
            <a:ext cx="1895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rgbClr val="FF0000"/>
                </a:solidFill>
              </a:rPr>
              <a:t>Failed!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87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158" y="438072"/>
            <a:ext cx="2695951" cy="184810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943600" y="2134787"/>
            <a:ext cx="1963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QC2 charger</a:t>
            </a:r>
            <a:br>
              <a:rPr lang="de-DE" smtClean="0"/>
            </a:br>
            <a:r>
              <a:rPr lang="de-DE" sz="1400" smtClean="0"/>
              <a:t>???? chip, low quiescent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310467" y="220133"/>
            <a:ext cx="291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Modules with USB connector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37" y="585216"/>
            <a:ext cx="2810267" cy="170521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391764" y="2134787"/>
            <a:ext cx="2242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„Fine“ 5v Fixed buck</a:t>
            </a:r>
            <a:br>
              <a:rPr lang="de-DE" smtClean="0"/>
            </a:br>
            <a:r>
              <a:rPr lang="de-DE" sz="1400" smtClean="0"/>
              <a:t>MP2315 chip, low quiescent</a:t>
            </a:r>
          </a:p>
        </p:txBody>
      </p:sp>
      <p:sp>
        <p:nvSpPr>
          <p:cNvPr id="11" name="Textfeld 10"/>
          <p:cNvSpPr txBox="1"/>
          <p:nvPr/>
        </p:nvSpPr>
        <p:spPr>
          <a:xfrm rot="19432257">
            <a:off x="3765843" y="2304063"/>
            <a:ext cx="1768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solidFill>
                  <a:srgbClr val="FF0000"/>
                </a:solidFill>
              </a:rPr>
              <a:t>Good!</a:t>
            </a:r>
            <a:endParaRPr lang="de-DE" sz="4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99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476" y="595473"/>
            <a:ext cx="2683203" cy="32109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5" y="857263"/>
            <a:ext cx="4493284" cy="268530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74" y="3613592"/>
            <a:ext cx="3872161" cy="2544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20983" y="3207797"/>
            <a:ext cx="2540433" cy="336100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213342" y="488936"/>
            <a:ext cx="515509" cy="31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245607" y="488936"/>
            <a:ext cx="430219" cy="314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Old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753506" y="267755"/>
            <a:ext cx="308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Rearrangement on Prototyping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42733" y="9047"/>
            <a:ext cx="5258534" cy="683990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414670" y="265471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6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76075" y="28100"/>
            <a:ext cx="5191850" cy="680179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414670" y="265471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333051" y="6159578"/>
            <a:ext cx="81980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Color conventions: Black or Grey: GND, Thin Red: 5V, Thick Red: Battery, Thin Orange: 3,3V, Thick Orange: Convenience output, Thin Yellow: Enable,</a:t>
            </a:r>
            <a:br>
              <a:rPr lang="en-US" sz="1050" dirty="0" smtClean="0"/>
            </a:br>
            <a:r>
              <a:rPr lang="en-US" sz="1050" dirty="0" smtClean="0"/>
              <a:t>Thick Yellow: panel Voltage, Brown: PWM ; Blue: I2C SCL, Green: I2C SDA, (on the other side) Lighter Green: CV injection, Violet: Relay Control.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97024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8000"/>
                    </a14:imgEffect>
                    <a14:imgEffect>
                      <a14:brightnessContrast bright="50000" contrast="-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2677990" y="1225210"/>
            <a:ext cx="3835641" cy="5485435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564262" y="929149"/>
            <a:ext cx="2061575" cy="1823623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INA221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3515407" y="2947074"/>
          <a:ext cx="2269219" cy="3101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PhotoImpact" r:id="rId5" imgW="1952280" imgH="2590560" progId="PI3.Image">
                  <p:embed/>
                </p:oleObj>
              </mc:Choice>
              <mc:Fallback>
                <p:oleObj name="PhotoImpact" r:id="rId5" imgW="1952280" imgH="2590560" progId="PI3.Image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6">
                        <a:lum bright="-42000"/>
                      </a:blip>
                      <a:stretch>
                        <a:fillRect/>
                      </a:stretch>
                    </p:blipFill>
                    <p:spPr>
                      <a:xfrm>
                        <a:off x="3515407" y="2947074"/>
                        <a:ext cx="2269219" cy="31019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/>
        </p:nvSpPr>
        <p:spPr>
          <a:xfrm>
            <a:off x="2387733" y="5089632"/>
            <a:ext cx="890346" cy="23477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C4</a:t>
            </a:r>
          </a:p>
        </p:txBody>
      </p:sp>
      <p:sp>
        <p:nvSpPr>
          <p:cNvPr id="8" name="Rechteck 7"/>
          <p:cNvSpPr/>
          <p:nvPr/>
        </p:nvSpPr>
        <p:spPr>
          <a:xfrm rot="5400000">
            <a:off x="2616418" y="3737058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RP3</a:t>
            </a:r>
          </a:p>
        </p:txBody>
      </p:sp>
      <p:sp>
        <p:nvSpPr>
          <p:cNvPr id="9" name="Rechteck 8"/>
          <p:cNvSpPr/>
          <p:nvPr/>
        </p:nvSpPr>
        <p:spPr>
          <a:xfrm rot="5400000">
            <a:off x="6380079" y="3743431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RP2</a:t>
            </a:r>
          </a:p>
        </p:txBody>
      </p:sp>
      <p:sp>
        <p:nvSpPr>
          <p:cNvPr id="10" name="Rechteck 9"/>
          <p:cNvSpPr/>
          <p:nvPr/>
        </p:nvSpPr>
        <p:spPr>
          <a:xfrm rot="5400000">
            <a:off x="5930489" y="3738881"/>
            <a:ext cx="668233" cy="2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RP1</a:t>
            </a:r>
          </a:p>
        </p:txBody>
      </p:sp>
      <p:sp>
        <p:nvSpPr>
          <p:cNvPr id="11" name="Rechteck 10"/>
          <p:cNvSpPr/>
          <p:nvPr/>
        </p:nvSpPr>
        <p:spPr>
          <a:xfrm rot="5400000">
            <a:off x="3197122" y="3322689"/>
            <a:ext cx="426348" cy="121892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R3</a:t>
            </a:r>
          </a:p>
        </p:txBody>
      </p:sp>
      <p:sp>
        <p:nvSpPr>
          <p:cNvPr id="13" name="Ellipse 12"/>
          <p:cNvSpPr/>
          <p:nvPr/>
        </p:nvSpPr>
        <p:spPr>
          <a:xfrm>
            <a:off x="3301652" y="2396655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Ellipse 13"/>
          <p:cNvSpPr/>
          <p:nvPr/>
        </p:nvSpPr>
        <p:spPr>
          <a:xfrm>
            <a:off x="2873262" y="2403026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5" name="Ellipse 14"/>
          <p:cNvSpPr/>
          <p:nvPr/>
        </p:nvSpPr>
        <p:spPr>
          <a:xfrm>
            <a:off x="2450170" y="2393019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2" name="Rechteck 11"/>
          <p:cNvSpPr/>
          <p:nvPr/>
        </p:nvSpPr>
        <p:spPr>
          <a:xfrm>
            <a:off x="2385677" y="2271687"/>
            <a:ext cx="1129730" cy="404646"/>
          </a:xfrm>
          <a:prstGeom prst="rect">
            <a:avLst/>
          </a:prstGeom>
          <a:solidFill>
            <a:srgbClr val="A9D18E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C1</a:t>
            </a:r>
          </a:p>
        </p:txBody>
      </p:sp>
      <p:sp>
        <p:nvSpPr>
          <p:cNvPr id="16" name="Ellipse 15"/>
          <p:cNvSpPr/>
          <p:nvPr/>
        </p:nvSpPr>
        <p:spPr>
          <a:xfrm>
            <a:off x="6606601" y="2425476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7" name="Ellipse 16"/>
          <p:cNvSpPr/>
          <p:nvPr/>
        </p:nvSpPr>
        <p:spPr>
          <a:xfrm>
            <a:off x="6178211" y="2431848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19" name="Rechteck 18"/>
          <p:cNvSpPr/>
          <p:nvPr/>
        </p:nvSpPr>
        <p:spPr>
          <a:xfrm>
            <a:off x="6102808" y="2271687"/>
            <a:ext cx="717547" cy="433467"/>
          </a:xfrm>
          <a:prstGeom prst="rect">
            <a:avLst/>
          </a:prstGeom>
          <a:solidFill>
            <a:srgbClr val="A9D18E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C3</a:t>
            </a:r>
          </a:p>
        </p:txBody>
      </p:sp>
      <p:sp>
        <p:nvSpPr>
          <p:cNvPr id="20" name="Rechteck 19"/>
          <p:cNvSpPr/>
          <p:nvPr/>
        </p:nvSpPr>
        <p:spPr>
          <a:xfrm>
            <a:off x="3730040" y="2381201"/>
            <a:ext cx="1762745" cy="221125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C5</a:t>
            </a:r>
          </a:p>
        </p:txBody>
      </p:sp>
      <p:sp>
        <p:nvSpPr>
          <p:cNvPr id="22" name="Ellipse 21"/>
          <p:cNvSpPr/>
          <p:nvPr/>
        </p:nvSpPr>
        <p:spPr>
          <a:xfrm>
            <a:off x="4733450" y="1212753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3" name="Ellipse 22"/>
          <p:cNvSpPr/>
          <p:nvPr/>
        </p:nvSpPr>
        <p:spPr>
          <a:xfrm>
            <a:off x="4305060" y="1219125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4" name="Ellipse 23"/>
          <p:cNvSpPr/>
          <p:nvPr/>
        </p:nvSpPr>
        <p:spPr>
          <a:xfrm>
            <a:off x="3881968" y="1209117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6" name="Ellipse 25"/>
          <p:cNvSpPr/>
          <p:nvPr/>
        </p:nvSpPr>
        <p:spPr>
          <a:xfrm>
            <a:off x="5168906" y="1213663"/>
            <a:ext cx="166057" cy="170478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5" name="Rechteck 24"/>
          <p:cNvSpPr/>
          <p:nvPr/>
        </p:nvSpPr>
        <p:spPr>
          <a:xfrm>
            <a:off x="3781868" y="1094304"/>
            <a:ext cx="1675311" cy="420119"/>
          </a:xfrm>
          <a:prstGeom prst="rect">
            <a:avLst/>
          </a:prstGeom>
          <a:solidFill>
            <a:srgbClr val="908DD3">
              <a:alpha val="38824"/>
            </a:srgb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C2</a:t>
            </a:r>
          </a:p>
        </p:txBody>
      </p:sp>
      <p:sp>
        <p:nvSpPr>
          <p:cNvPr id="27" name="Ellipse 26"/>
          <p:cNvSpPr/>
          <p:nvPr/>
        </p:nvSpPr>
        <p:spPr>
          <a:xfrm>
            <a:off x="6049811" y="4641917"/>
            <a:ext cx="423974" cy="4477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C2</a:t>
            </a:r>
          </a:p>
        </p:txBody>
      </p:sp>
      <p:sp>
        <p:nvSpPr>
          <p:cNvPr id="28" name="Ellipse 27"/>
          <p:cNvSpPr/>
          <p:nvPr/>
        </p:nvSpPr>
        <p:spPr>
          <a:xfrm>
            <a:off x="6511761" y="4642830"/>
            <a:ext cx="423974" cy="4477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C1</a:t>
            </a:r>
          </a:p>
        </p:txBody>
      </p:sp>
      <p:sp>
        <p:nvSpPr>
          <p:cNvPr id="29" name="Ellipse 28"/>
          <p:cNvSpPr/>
          <p:nvPr/>
        </p:nvSpPr>
        <p:spPr>
          <a:xfrm>
            <a:off x="6348676" y="4184045"/>
            <a:ext cx="257923" cy="2572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30" name="Ellipse 29"/>
          <p:cNvSpPr/>
          <p:nvPr/>
        </p:nvSpPr>
        <p:spPr>
          <a:xfrm>
            <a:off x="5920287" y="4190858"/>
            <a:ext cx="257923" cy="257217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cxnSp>
        <p:nvCxnSpPr>
          <p:cNvPr id="32" name="Gerader Verbinder 31"/>
          <p:cNvCxnSpPr/>
          <p:nvPr/>
        </p:nvCxnSpPr>
        <p:spPr>
          <a:xfrm flipH="1" flipV="1">
            <a:off x="6049249" y="4319467"/>
            <a:ext cx="211989" cy="178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/>
          <p:nvPr/>
        </p:nvCxnSpPr>
        <p:spPr>
          <a:xfrm flipH="1" flipV="1">
            <a:off x="6484550" y="4319467"/>
            <a:ext cx="211989" cy="1785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endCxn id="11" idx="3"/>
          </p:cNvCxnSpPr>
          <p:nvPr/>
        </p:nvCxnSpPr>
        <p:spPr>
          <a:xfrm flipH="1" flipV="1">
            <a:off x="3410296" y="3596809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/>
          <p:nvPr/>
        </p:nvCxnSpPr>
        <p:spPr>
          <a:xfrm flipH="1" flipV="1">
            <a:off x="3410296" y="2510715"/>
            <a:ext cx="2" cy="6474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/>
          <p:nvPr/>
        </p:nvCxnSpPr>
        <p:spPr>
          <a:xfrm flipH="1" flipV="1">
            <a:off x="6264395" y="4170236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/>
          <p:cNvCxnSpPr/>
          <p:nvPr/>
        </p:nvCxnSpPr>
        <p:spPr>
          <a:xfrm flipH="1" flipV="1">
            <a:off x="3527773" y="3717838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/>
        </p:nvCxnSpPr>
        <p:spPr>
          <a:xfrm flipH="1" flipV="1">
            <a:off x="6712419" y="4195552"/>
            <a:ext cx="1" cy="4941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5903340" y="418212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45" name="Textfeld 44"/>
          <p:cNvSpPr txBox="1"/>
          <p:nvPr/>
        </p:nvSpPr>
        <p:spPr>
          <a:xfrm>
            <a:off x="6344098" y="4183037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R2</a:t>
            </a:r>
          </a:p>
        </p:txBody>
      </p:sp>
      <p:cxnSp>
        <p:nvCxnSpPr>
          <p:cNvPr id="46" name="Gerader Verbinder 45"/>
          <p:cNvCxnSpPr/>
          <p:nvPr/>
        </p:nvCxnSpPr>
        <p:spPr>
          <a:xfrm flipH="1">
            <a:off x="5732683" y="4983758"/>
            <a:ext cx="100628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/>
          <p:cNvSpPr txBox="1"/>
          <p:nvPr/>
        </p:nvSpPr>
        <p:spPr>
          <a:xfrm>
            <a:off x="3760699" y="1600074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-         +</a:t>
            </a:r>
            <a:br>
              <a:rPr lang="en-US" sz="1600" dirty="0"/>
            </a:br>
            <a:r>
              <a:rPr lang="en-US" sz="1600" dirty="0"/>
              <a:t>B1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2282390" y="1625386"/>
            <a:ext cx="1297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Power Buck</a:t>
            </a:r>
            <a:br>
              <a:rPr lang="en-US" sz="1600" dirty="0"/>
            </a:br>
            <a:r>
              <a:rPr lang="en-US" sz="1600" dirty="0" err="1"/>
              <a:t>En</a:t>
            </a:r>
            <a:r>
              <a:rPr lang="en-US" sz="1600"/>
              <a:t>    CV    Pan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6045068" y="1640685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B2</a:t>
            </a:r>
            <a:br>
              <a:rPr lang="en-US" sz="1600"/>
            </a:br>
            <a:r>
              <a:rPr lang="en-US" sz="1600"/>
              <a:t>+         -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4598743" y="1616521"/>
            <a:ext cx="91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+         -</a:t>
            </a:r>
            <a:br>
              <a:rPr lang="en-US" sz="1600"/>
            </a:br>
            <a:r>
              <a:rPr lang="en-US" sz="1600"/>
              <a:t>Buck out</a:t>
            </a:r>
          </a:p>
        </p:txBody>
      </p:sp>
      <p:sp>
        <p:nvSpPr>
          <p:cNvPr id="54" name="Rechteck 53"/>
          <p:cNvSpPr/>
          <p:nvPr/>
        </p:nvSpPr>
        <p:spPr>
          <a:xfrm>
            <a:off x="4025683" y="3873730"/>
            <a:ext cx="1217768" cy="212771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U3</a:t>
            </a:r>
            <a:br>
              <a:rPr lang="en-US" sz="1600"/>
            </a:br>
            <a:r>
              <a:rPr lang="en-US" sz="1600"/>
              <a:t>5V</a:t>
            </a:r>
            <a:br>
              <a:rPr lang="en-US" sz="1600"/>
            </a:br>
            <a:r>
              <a:rPr lang="en-US" sz="1600"/>
              <a:t>Buck</a:t>
            </a:r>
          </a:p>
        </p:txBody>
      </p:sp>
      <p:sp>
        <p:nvSpPr>
          <p:cNvPr id="55" name="Rechteck 54"/>
          <p:cNvSpPr/>
          <p:nvPr/>
        </p:nvSpPr>
        <p:spPr>
          <a:xfrm rot="16200000">
            <a:off x="752824" y="3625885"/>
            <a:ext cx="2085247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U1</a:t>
            </a:r>
          </a:p>
        </p:txBody>
      </p:sp>
      <p:sp>
        <p:nvSpPr>
          <p:cNvPr id="56" name="Rechteck 55"/>
          <p:cNvSpPr/>
          <p:nvPr/>
        </p:nvSpPr>
        <p:spPr>
          <a:xfrm rot="16200000">
            <a:off x="6564610" y="3721979"/>
            <a:ext cx="1833345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U2</a:t>
            </a:r>
          </a:p>
        </p:txBody>
      </p:sp>
      <p:sp>
        <p:nvSpPr>
          <p:cNvPr id="57" name="Textfeld 56"/>
          <p:cNvSpPr txBox="1"/>
          <p:nvPr/>
        </p:nvSpPr>
        <p:spPr>
          <a:xfrm>
            <a:off x="4254106" y="3522366"/>
            <a:ext cx="900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ESP8266</a:t>
            </a:r>
          </a:p>
        </p:txBody>
      </p:sp>
      <p:sp>
        <p:nvSpPr>
          <p:cNvPr id="58" name="Textfeld 57"/>
          <p:cNvSpPr txBox="1"/>
          <p:nvPr/>
        </p:nvSpPr>
        <p:spPr>
          <a:xfrm rot="16200000">
            <a:off x="885292" y="357903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Mini Buck</a:t>
            </a:r>
            <a:br>
              <a:rPr lang="en-US" sz="1600"/>
            </a:br>
            <a:r>
              <a:rPr lang="en-US" sz="1600"/>
              <a:t>Input</a:t>
            </a:r>
          </a:p>
        </p:txBody>
      </p:sp>
      <p:sp>
        <p:nvSpPr>
          <p:cNvPr id="59" name="Textfeld 58"/>
          <p:cNvSpPr txBox="1"/>
          <p:nvPr/>
        </p:nvSpPr>
        <p:spPr>
          <a:xfrm rot="16200000">
            <a:off x="7112972" y="3549789"/>
            <a:ext cx="1520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Mini Buck</a:t>
            </a:r>
            <a:br>
              <a:rPr lang="en-US" sz="1600"/>
            </a:br>
            <a:r>
              <a:rPr lang="en-US" sz="1600"/>
              <a:t>B2/convenience</a:t>
            </a:r>
          </a:p>
        </p:txBody>
      </p:sp>
      <p:sp>
        <p:nvSpPr>
          <p:cNvPr id="60" name="Rechteck 59"/>
          <p:cNvSpPr/>
          <p:nvPr/>
        </p:nvSpPr>
        <p:spPr>
          <a:xfrm rot="16200000">
            <a:off x="-530380" y="2032077"/>
            <a:ext cx="1833345" cy="243787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PV Panel</a:t>
            </a:r>
          </a:p>
        </p:txBody>
      </p:sp>
      <p:cxnSp>
        <p:nvCxnSpPr>
          <p:cNvPr id="64" name="Gewinkelter Verbinder 63"/>
          <p:cNvCxnSpPr>
            <a:endCxn id="60" idx="3"/>
          </p:cNvCxnSpPr>
          <p:nvPr/>
        </p:nvCxnSpPr>
        <p:spPr>
          <a:xfrm rot="10800000">
            <a:off x="386292" y="1237298"/>
            <a:ext cx="2998387" cy="1194550"/>
          </a:xfrm>
          <a:prstGeom prst="bentConnector4">
            <a:avLst>
              <a:gd name="adj1" fmla="val -364"/>
              <a:gd name="adj2" fmla="val 115198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r Verbinder 66"/>
          <p:cNvCxnSpPr>
            <a:endCxn id="60" idx="1"/>
          </p:cNvCxnSpPr>
          <p:nvPr/>
        </p:nvCxnSpPr>
        <p:spPr>
          <a:xfrm rot="10800000" flipV="1">
            <a:off x="386293" y="1294356"/>
            <a:ext cx="3558386" cy="1776286"/>
          </a:xfrm>
          <a:prstGeom prst="bentConnector4">
            <a:avLst>
              <a:gd name="adj1" fmla="val 72200"/>
              <a:gd name="adj2" fmla="val 114865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>
            <a:off x="161798" y="96509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+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154093" y="3045637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-</a:t>
            </a:r>
          </a:p>
        </p:txBody>
      </p:sp>
      <p:sp>
        <p:nvSpPr>
          <p:cNvPr id="72" name="Rechteck 71"/>
          <p:cNvSpPr/>
          <p:nvPr/>
        </p:nvSpPr>
        <p:spPr>
          <a:xfrm>
            <a:off x="2616226" y="2865436"/>
            <a:ext cx="409799" cy="234595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D1</a:t>
            </a:r>
          </a:p>
        </p:txBody>
      </p:sp>
      <p:cxnSp>
        <p:nvCxnSpPr>
          <p:cNvPr id="73" name="Gerader Verbinder 72"/>
          <p:cNvCxnSpPr/>
          <p:nvPr/>
        </p:nvCxnSpPr>
        <p:spPr>
          <a:xfrm flipH="1" flipV="1">
            <a:off x="1856394" y="2972920"/>
            <a:ext cx="75487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 flipH="1">
            <a:off x="3032861" y="2960252"/>
            <a:ext cx="372410" cy="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feld 78"/>
          <p:cNvSpPr txBox="1"/>
          <p:nvPr/>
        </p:nvSpPr>
        <p:spPr>
          <a:xfrm>
            <a:off x="6326222" y="720933"/>
            <a:ext cx="2310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Component Layout &lt;21W</a:t>
            </a:r>
          </a:p>
        </p:txBody>
      </p:sp>
    </p:spTree>
    <p:extLst>
      <p:ext uri="{BB962C8B-B14F-4D97-AF65-F5344CB8AC3E}">
        <p14:creationId xmlns:p14="http://schemas.microsoft.com/office/powerpoint/2010/main" val="8992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rafik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558" y="580453"/>
            <a:ext cx="2887812" cy="2607362"/>
          </a:xfrm>
          <a:prstGeom prst="rect">
            <a:avLst/>
          </a:prstGeom>
        </p:spPr>
      </p:pic>
      <p:cxnSp>
        <p:nvCxnSpPr>
          <p:cNvPr id="67" name="Gewinkelter Verbinder 66"/>
          <p:cNvCxnSpPr/>
          <p:nvPr/>
        </p:nvCxnSpPr>
        <p:spPr>
          <a:xfrm rot="10800000">
            <a:off x="413783" y="2948331"/>
            <a:ext cx="651330" cy="306188"/>
          </a:xfrm>
          <a:prstGeom prst="bentConnector3">
            <a:avLst>
              <a:gd name="adj1" fmla="val 9990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hteck 59"/>
          <p:cNvSpPr/>
          <p:nvPr/>
        </p:nvSpPr>
        <p:spPr>
          <a:xfrm rot="16200000">
            <a:off x="-654073" y="1738189"/>
            <a:ext cx="2135711" cy="271846"/>
          </a:xfrm>
          <a:prstGeom prst="rect">
            <a:avLst/>
          </a:prstGeom>
          <a:solidFill>
            <a:srgbClr val="ADB9CA">
              <a:alpha val="50196"/>
            </a:srgbClr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PV Panel</a:t>
            </a:r>
          </a:p>
        </p:txBody>
      </p:sp>
      <p:cxnSp>
        <p:nvCxnSpPr>
          <p:cNvPr id="64" name="Gewinkelter Verbinder 63"/>
          <p:cNvCxnSpPr>
            <a:endCxn id="60" idx="3"/>
          </p:cNvCxnSpPr>
          <p:nvPr/>
        </p:nvCxnSpPr>
        <p:spPr>
          <a:xfrm rot="10800000">
            <a:off x="413782" y="806258"/>
            <a:ext cx="1431919" cy="1067855"/>
          </a:xfrm>
          <a:prstGeom prst="bentConnector4">
            <a:avLst>
              <a:gd name="adj1" fmla="val 54975"/>
              <a:gd name="adj2" fmla="val 119805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>
            <a:off x="163449" y="4891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+</a:t>
            </a:r>
          </a:p>
        </p:txBody>
      </p:sp>
      <p:sp>
        <p:nvSpPr>
          <p:cNvPr id="71" name="Textfeld 70"/>
          <p:cNvSpPr txBox="1"/>
          <p:nvPr/>
        </p:nvSpPr>
        <p:spPr>
          <a:xfrm>
            <a:off x="154858" y="291283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-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3851829" y="2679802"/>
            <a:ext cx="5236690" cy="3655403"/>
            <a:chOff x="1501854" y="199380"/>
            <a:chExt cx="9470667" cy="6446925"/>
          </a:xfrm>
        </p:grpSpPr>
        <p:sp>
          <p:nvSpPr>
            <p:cNvPr id="58" name="Textfeld 57"/>
            <p:cNvSpPr txBox="1"/>
            <p:nvPr/>
          </p:nvSpPr>
          <p:spPr>
            <a:xfrm rot="16200000">
              <a:off x="1144043" y="3375509"/>
              <a:ext cx="1773199" cy="1057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/>
                <a:t>Mini Buck</a:t>
              </a:r>
              <a:br>
                <a:rPr lang="en-US" sz="1600"/>
              </a:br>
              <a:r>
                <a:rPr lang="en-US" sz="1600"/>
                <a:t>Input</a:t>
              </a:r>
            </a:p>
          </p:txBody>
        </p:sp>
        <p:grpSp>
          <p:nvGrpSpPr>
            <p:cNvPr id="2" name="Gruppieren 1"/>
            <p:cNvGrpSpPr/>
            <p:nvPr/>
          </p:nvGrpSpPr>
          <p:grpSpPr>
            <a:xfrm>
              <a:off x="2401097" y="199380"/>
              <a:ext cx="8571424" cy="6446925"/>
              <a:chOff x="2401097" y="199380"/>
              <a:chExt cx="8571424" cy="6446925"/>
            </a:xfrm>
          </p:grpSpPr>
          <p:pic>
            <p:nvPicPr>
              <p:cNvPr id="5" name="Grafik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8000"/>
                        </a14:imgEffect>
                        <a14:imgEffect>
                          <a14:brightnessContrast bright="50000" contrast="-57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5400000">
                <a:off x="3777170" y="467734"/>
                <a:ext cx="4829849" cy="7116168"/>
              </a:xfrm>
              <a:prstGeom prst="rect">
                <a:avLst/>
              </a:prstGeom>
            </p:spPr>
          </p:pic>
          <p:sp>
            <p:nvSpPr>
              <p:cNvPr id="21" name="Rechteck 20"/>
              <p:cNvSpPr/>
              <p:nvPr/>
            </p:nvSpPr>
            <p:spPr>
              <a:xfrm>
                <a:off x="4853883" y="199380"/>
                <a:ext cx="2674448" cy="229631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INA221</a:t>
                </a:r>
              </a:p>
            </p:txBody>
          </p:sp>
          <p:graphicFrame>
            <p:nvGraphicFramePr>
              <p:cNvPr id="6" name="Objekt 5"/>
              <p:cNvGraphicFramePr>
                <a:graphicFrameLocks noChangeAspect="1"/>
              </p:cNvGraphicFramePr>
              <p:nvPr/>
            </p:nvGraphicFramePr>
            <p:xfrm>
              <a:off x="4790504" y="2740356"/>
              <a:ext cx="2943822" cy="39059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20" name="PhotoImpact" r:id="rId6" imgW="1952280" imgH="2590560" progId="PI3.Image">
                      <p:embed/>
                    </p:oleObj>
                  </mc:Choice>
                  <mc:Fallback>
                    <p:oleObj name="PhotoImpact" r:id="rId6" imgW="1952280" imgH="2590560" progId="PI3.Image">
                      <p:embed/>
                      <p:pic>
                        <p:nvPicPr>
                          <p:cNvPr id="6" name="Objekt 5"/>
                          <p:cNvPicPr/>
                          <p:nvPr/>
                        </p:nvPicPr>
                        <p:blipFill>
                          <a:blip r:embed="rId7">
                            <a:lum bright="-42000"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790504" y="2740356"/>
                            <a:ext cx="2943822" cy="39059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" name="Rechteck 6"/>
              <p:cNvSpPr/>
              <p:nvPr/>
            </p:nvSpPr>
            <p:spPr>
              <a:xfrm>
                <a:off x="3327591" y="5438271"/>
                <a:ext cx="1155032" cy="295634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C4</a:t>
                </a:r>
              </a:p>
            </p:txBody>
          </p:sp>
          <p:sp>
            <p:nvSpPr>
              <p:cNvPr id="8" name="Rechteck 7"/>
              <p:cNvSpPr/>
              <p:nvPr/>
            </p:nvSpPr>
            <p:spPr>
              <a:xfrm rot="5400000">
                <a:off x="3636983" y="3730548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RP3</a:t>
                </a:r>
              </a:p>
            </p:txBody>
          </p:sp>
          <p:sp>
            <p:nvSpPr>
              <p:cNvPr id="9" name="Rechteck 8"/>
              <p:cNvSpPr/>
              <p:nvPr/>
            </p:nvSpPr>
            <p:spPr>
              <a:xfrm rot="5400000">
                <a:off x="8519521" y="3738573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RP2</a:t>
                </a:r>
                <a:endParaRPr 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Rechteck 9"/>
              <p:cNvSpPr/>
              <p:nvPr/>
            </p:nvSpPr>
            <p:spPr>
              <a:xfrm rot="5400000">
                <a:off x="7936275" y="3732844"/>
                <a:ext cx="841441" cy="31052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>
                    <a:solidFill>
                      <a:schemeClr val="bg1"/>
                    </a:solidFill>
                  </a:rPr>
                  <a:t>RP1</a:t>
                </a:r>
              </a:p>
            </p:txBody>
          </p:sp>
          <p:sp>
            <p:nvSpPr>
              <p:cNvPr id="11" name="Rechteck 10"/>
              <p:cNvSpPr/>
              <p:nvPr/>
            </p:nvSpPr>
            <p:spPr>
              <a:xfrm rot="5400000">
                <a:off x="4385716" y="3211010"/>
                <a:ext cx="536859" cy="15812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R3</a:t>
                </a:r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4513202" y="2047268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3957459" y="2055291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3408588" y="2042690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hteck 11"/>
              <p:cNvSpPr/>
              <p:nvPr/>
            </p:nvSpPr>
            <p:spPr>
              <a:xfrm>
                <a:off x="3324922" y="1889907"/>
                <a:ext cx="1465581" cy="509531"/>
              </a:xfrm>
              <a:prstGeom prst="rect">
                <a:avLst/>
              </a:prstGeom>
              <a:solidFill>
                <a:srgbClr val="A9D18E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C1</a:t>
                </a:r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8800660" y="2083560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244917" y="2091583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8147098" y="1889907"/>
                <a:ext cx="930863" cy="545823"/>
              </a:xfrm>
              <a:prstGeom prst="rect">
                <a:avLst/>
              </a:prstGeom>
              <a:solidFill>
                <a:srgbClr val="A9D18E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C3</a:t>
                </a:r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5068944" y="2027808"/>
                <a:ext cx="2286781" cy="278441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C5</a:t>
                </a:r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6370651" y="556496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5814908" y="564519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5266037" y="551918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6935561" y="557642"/>
                <a:ext cx="215423" cy="2146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hteck 24"/>
              <p:cNvSpPr/>
              <p:nvPr/>
            </p:nvSpPr>
            <p:spPr>
              <a:xfrm>
                <a:off x="5136180" y="407344"/>
                <a:ext cx="2173354" cy="529015"/>
              </a:xfrm>
              <a:prstGeom prst="rect">
                <a:avLst/>
              </a:prstGeom>
              <a:solidFill>
                <a:srgbClr val="908DD3">
                  <a:alpha val="38824"/>
                </a:srgb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C2</a:t>
                </a:r>
              </a:p>
            </p:txBody>
          </p:sp>
          <p:sp>
            <p:nvSpPr>
              <p:cNvPr id="27" name="Ellipse 26"/>
              <p:cNvSpPr/>
              <p:nvPr/>
            </p:nvSpPr>
            <p:spPr>
              <a:xfrm>
                <a:off x="8078345" y="4874508"/>
                <a:ext cx="550015" cy="5637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00"/>
                  <a:t>C2</a:t>
                </a:r>
                <a:endParaRPr lang="en-US" sz="1200"/>
              </a:p>
            </p:txBody>
          </p:sp>
          <p:sp>
            <p:nvSpPr>
              <p:cNvPr id="28" name="Ellipse 27"/>
              <p:cNvSpPr/>
              <p:nvPr/>
            </p:nvSpPr>
            <p:spPr>
              <a:xfrm>
                <a:off x="8677626" y="4875657"/>
                <a:ext cx="550015" cy="56376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/>
                  <a:t>C1</a:t>
                </a:r>
                <a:endParaRPr lang="en-US" sz="1200"/>
              </a:p>
            </p:txBody>
          </p:sp>
          <p:sp>
            <p:nvSpPr>
              <p:cNvPr id="29" name="Ellipse 28"/>
              <p:cNvSpPr/>
              <p:nvPr/>
            </p:nvSpPr>
            <p:spPr>
              <a:xfrm>
                <a:off x="8466060" y="4297954"/>
                <a:ext cx="334600" cy="3238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Ellipse 29"/>
              <p:cNvSpPr/>
              <p:nvPr/>
            </p:nvSpPr>
            <p:spPr>
              <a:xfrm>
                <a:off x="7910317" y="4306533"/>
                <a:ext cx="334600" cy="3238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/>
              </a:p>
            </p:txBody>
          </p:sp>
          <p:cxnSp>
            <p:nvCxnSpPr>
              <p:cNvPr id="32" name="Gerader Verbinder 31"/>
              <p:cNvCxnSpPr/>
              <p:nvPr/>
            </p:nvCxnSpPr>
            <p:spPr>
              <a:xfrm flipH="1" flipV="1">
                <a:off x="8077618" y="4468478"/>
                <a:ext cx="275010" cy="2248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>
              <a:xfrm flipH="1" flipV="1">
                <a:off x="8642326" y="4468478"/>
                <a:ext cx="275010" cy="2248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>
                <a:endCxn id="11" idx="3"/>
              </p:cNvCxnSpPr>
              <p:nvPr/>
            </p:nvCxnSpPr>
            <p:spPr>
              <a:xfrm flipH="1" flipV="1">
                <a:off x="4654145" y="3558504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/>
              <p:cNvCxnSpPr/>
              <p:nvPr/>
            </p:nvCxnSpPr>
            <p:spPr>
              <a:xfrm flipH="1" flipV="1">
                <a:off x="4654145" y="2190893"/>
                <a:ext cx="2" cy="815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/>
              <p:cNvCxnSpPr/>
              <p:nvPr/>
            </p:nvCxnSpPr>
            <p:spPr>
              <a:xfrm flipH="1" flipV="1">
                <a:off x="8356722" y="4280565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>
              <a:xfrm flipH="1" flipV="1">
                <a:off x="4806545" y="3710904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>
              <a:xfrm flipH="1" flipV="1">
                <a:off x="8937937" y="4312442"/>
                <a:ext cx="1" cy="62220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/>
              <p:cNvSpPr txBox="1"/>
              <p:nvPr/>
            </p:nvSpPr>
            <p:spPr>
              <a:xfrm>
                <a:off x="7888334" y="4295537"/>
                <a:ext cx="626779" cy="488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R1</a:t>
                </a:r>
              </a:p>
            </p:txBody>
          </p:sp>
          <p:sp>
            <p:nvSpPr>
              <p:cNvPr id="45" name="Textfeld 44"/>
              <p:cNvSpPr txBox="1"/>
              <p:nvPr/>
            </p:nvSpPr>
            <p:spPr>
              <a:xfrm>
                <a:off x="8460120" y="4296684"/>
                <a:ext cx="626779" cy="4885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>
                    <a:solidFill>
                      <a:schemeClr val="bg1"/>
                    </a:solidFill>
                  </a:rPr>
                  <a:t>R2</a:t>
                </a:r>
              </a:p>
            </p:txBody>
          </p:sp>
          <p:cxnSp>
            <p:nvCxnSpPr>
              <p:cNvPr id="46" name="Gerader Verbinder 45"/>
              <p:cNvCxnSpPr/>
              <p:nvPr/>
            </p:nvCxnSpPr>
            <p:spPr>
              <a:xfrm flipH="1">
                <a:off x="7666941" y="5304955"/>
                <a:ext cx="13054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feld 48"/>
              <p:cNvSpPr txBox="1"/>
              <p:nvPr/>
            </p:nvSpPr>
            <p:spPr>
              <a:xfrm>
                <a:off x="5041370" y="1044211"/>
                <a:ext cx="1131216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-         +</a:t>
                </a:r>
                <a:br>
                  <a:rPr lang="en-US" sz="1200"/>
                </a:br>
                <a:r>
                  <a:rPr lang="en-US" sz="1200"/>
                  <a:t>B1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3109039" y="1076083"/>
                <a:ext cx="1847052" cy="9227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Power</a:t>
                </a:r>
                <a:r>
                  <a:rPr lang="en-US" sz="1600"/>
                  <a:t> </a:t>
                </a:r>
                <a:r>
                  <a:rPr lang="en-US" sz="1200"/>
                  <a:t>Buck</a:t>
                </a:r>
                <a:br>
                  <a:rPr lang="en-US" sz="1200"/>
                </a:br>
                <a:r>
                  <a:rPr lang="en-US" sz="1200"/>
                  <a:t>En    CV    Pan</a:t>
                </a:r>
                <a:endParaRPr lang="en-US" sz="1600"/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8004846" y="1095347"/>
                <a:ext cx="1131216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B2</a:t>
                </a:r>
                <a:br>
                  <a:rPr lang="en-US" sz="1200"/>
                </a:br>
                <a:r>
                  <a:rPr lang="en-US" sz="1200"/>
                  <a:t>+         -</a:t>
                </a:r>
              </a:p>
            </p:txBody>
          </p:sp>
          <p:sp>
            <p:nvSpPr>
              <p:cNvPr id="53" name="Textfeld 52"/>
              <p:cNvSpPr txBox="1"/>
              <p:nvPr/>
            </p:nvSpPr>
            <p:spPr>
              <a:xfrm>
                <a:off x="6127091" y="1064919"/>
                <a:ext cx="1325455" cy="814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/>
                  <a:t>+         -</a:t>
                </a:r>
                <a:br>
                  <a:rPr lang="en-US" sz="1200"/>
                </a:br>
                <a:r>
                  <a:rPr lang="en-US" sz="1200"/>
                  <a:t>Buck out</a:t>
                </a:r>
              </a:p>
            </p:txBody>
          </p:sp>
          <p:sp>
            <p:nvSpPr>
              <p:cNvPr id="54" name="Rechteck 53"/>
              <p:cNvSpPr/>
              <p:nvPr/>
            </p:nvSpPr>
            <p:spPr>
              <a:xfrm>
                <a:off x="5452477" y="3907204"/>
                <a:ext cx="1579791" cy="2679226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U3</a:t>
                </a:r>
                <a:br>
                  <a:rPr lang="en-US" sz="1600"/>
                </a:br>
                <a:r>
                  <a:rPr lang="en-US" sz="1600"/>
                  <a:t>5V</a:t>
                </a:r>
                <a:br>
                  <a:rPr lang="en-US" sz="1600"/>
                </a:br>
                <a:r>
                  <a:rPr lang="en-US" sz="1600"/>
                  <a:t>Buck</a:t>
                </a:r>
              </a:p>
            </p:txBody>
          </p:sp>
          <p:sp>
            <p:nvSpPr>
              <p:cNvPr id="55" name="Rechteck 54"/>
              <p:cNvSpPr/>
              <p:nvPr/>
            </p:nvSpPr>
            <p:spPr>
              <a:xfrm rot="16200000">
                <a:off x="1246354" y="3590475"/>
                <a:ext cx="2625748" cy="31626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U1</a:t>
                </a:r>
              </a:p>
            </p:txBody>
          </p:sp>
          <p:sp>
            <p:nvSpPr>
              <p:cNvPr id="56" name="Rechteck 55"/>
              <p:cNvSpPr/>
              <p:nvPr/>
            </p:nvSpPr>
            <p:spPr>
              <a:xfrm rot="16200000">
                <a:off x="8781096" y="3711477"/>
                <a:ext cx="2308552" cy="316261"/>
              </a:xfrm>
              <a:prstGeom prst="rect">
                <a:avLst/>
              </a:prstGeom>
              <a:solidFill>
                <a:srgbClr val="ADB9CA">
                  <a:alpha val="50196"/>
                </a:srgbClr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/>
                  <a:t>U2</a:t>
                </a:r>
              </a:p>
            </p:txBody>
          </p:sp>
          <p:sp>
            <p:nvSpPr>
              <p:cNvPr id="57" name="Textfeld 56"/>
              <p:cNvSpPr txBox="1"/>
              <p:nvPr/>
            </p:nvSpPr>
            <p:spPr>
              <a:xfrm>
                <a:off x="5748808" y="3464766"/>
                <a:ext cx="1629160" cy="5970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>
                    <a:solidFill>
                      <a:schemeClr val="bg1"/>
                    </a:solidFill>
                  </a:rPr>
                  <a:t>ESP8266</a:t>
                </a:r>
              </a:p>
            </p:txBody>
          </p:sp>
          <p:sp>
            <p:nvSpPr>
              <p:cNvPr id="59" name="Textfeld 58"/>
              <p:cNvSpPr txBox="1"/>
              <p:nvPr/>
            </p:nvSpPr>
            <p:spPr>
              <a:xfrm rot="16200000">
                <a:off x="9103032" y="3338682"/>
                <a:ext cx="2681399" cy="1057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/>
                  <a:t>Mini Buck</a:t>
                </a:r>
                <a:br>
                  <a:rPr lang="en-US" sz="1600"/>
                </a:br>
                <a:r>
                  <a:rPr lang="en-US" sz="1600"/>
                  <a:t>B2/convenience</a:t>
                </a:r>
              </a:p>
            </p:txBody>
          </p:sp>
          <p:sp>
            <p:nvSpPr>
              <p:cNvPr id="72" name="Rechteck 71"/>
              <p:cNvSpPr/>
              <p:nvPr/>
            </p:nvSpPr>
            <p:spPr>
              <a:xfrm>
                <a:off x="3624011" y="2637557"/>
                <a:ext cx="531626" cy="29540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D1</a:t>
                </a:r>
                <a:endParaRPr lang="en-US" sz="16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3" name="Gerader Verbinder 72"/>
              <p:cNvCxnSpPr/>
              <p:nvPr/>
            </p:nvCxnSpPr>
            <p:spPr>
              <a:xfrm flipH="1" flipV="1">
                <a:off x="2638292" y="2772901"/>
                <a:ext cx="97928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/>
              <p:cNvCxnSpPr/>
              <p:nvPr/>
            </p:nvCxnSpPr>
            <p:spPr>
              <a:xfrm flipH="1">
                <a:off x="4164505" y="2756950"/>
                <a:ext cx="483122" cy="25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feld 78"/>
          <p:cNvSpPr txBox="1"/>
          <p:nvPr/>
        </p:nvSpPr>
        <p:spPr>
          <a:xfrm>
            <a:off x="6321577" y="467702"/>
            <a:ext cx="2414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Component Layout &lt;300W</a:t>
            </a:r>
          </a:p>
        </p:txBody>
      </p:sp>
      <p:cxnSp>
        <p:nvCxnSpPr>
          <p:cNvPr id="74" name="Gewinkelter Verbinder 73"/>
          <p:cNvCxnSpPr/>
          <p:nvPr/>
        </p:nvCxnSpPr>
        <p:spPr>
          <a:xfrm rot="5400000">
            <a:off x="882359" y="2291175"/>
            <a:ext cx="1154599" cy="772085"/>
          </a:xfrm>
          <a:prstGeom prst="bentConnector3">
            <a:avLst>
              <a:gd name="adj1" fmla="val 1523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winkelter Verbinder 83"/>
          <p:cNvCxnSpPr/>
          <p:nvPr/>
        </p:nvCxnSpPr>
        <p:spPr>
          <a:xfrm rot="5400000" flipH="1" flipV="1">
            <a:off x="4318593" y="2436060"/>
            <a:ext cx="9648" cy="1016"/>
          </a:xfrm>
          <a:prstGeom prst="bentConnector3">
            <a:avLst>
              <a:gd name="adj1" fmla="val 4998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winkelter Verbinder 86"/>
          <p:cNvCxnSpPr/>
          <p:nvPr/>
        </p:nvCxnSpPr>
        <p:spPr>
          <a:xfrm>
            <a:off x="4322908" y="2438104"/>
            <a:ext cx="2280620" cy="502445"/>
          </a:xfrm>
          <a:prstGeom prst="bentConnector3">
            <a:avLst>
              <a:gd name="adj1" fmla="val 10027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88"/>
          <p:cNvCxnSpPr/>
          <p:nvPr/>
        </p:nvCxnSpPr>
        <p:spPr>
          <a:xfrm>
            <a:off x="4263351" y="2197342"/>
            <a:ext cx="2652538" cy="749566"/>
          </a:xfrm>
          <a:prstGeom prst="bentConnector3">
            <a:avLst>
              <a:gd name="adj1" fmla="val 10035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winkelter Verbinder 97"/>
          <p:cNvCxnSpPr>
            <a:endCxn id="12" idx="3"/>
          </p:cNvCxnSpPr>
          <p:nvPr/>
        </p:nvCxnSpPr>
        <p:spPr>
          <a:xfrm>
            <a:off x="1065113" y="580452"/>
            <a:ext cx="4605134" cy="3202329"/>
          </a:xfrm>
          <a:prstGeom prst="bentConnector3">
            <a:avLst>
              <a:gd name="adj1" fmla="val 97979"/>
            </a:avLst>
          </a:prstGeom>
          <a:ln w="127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r Verbinder 100"/>
          <p:cNvCxnSpPr>
            <a:endCxn id="12" idx="0"/>
          </p:cNvCxnSpPr>
          <p:nvPr/>
        </p:nvCxnSpPr>
        <p:spPr>
          <a:xfrm rot="16200000" flipH="1">
            <a:off x="3761714" y="2134983"/>
            <a:ext cx="2090688" cy="916006"/>
          </a:xfrm>
          <a:prstGeom prst="bentConnector3">
            <a:avLst>
              <a:gd name="adj1" fmla="val -197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winkelter Verbinder 103"/>
          <p:cNvCxnSpPr/>
          <p:nvPr/>
        </p:nvCxnSpPr>
        <p:spPr>
          <a:xfrm>
            <a:off x="2010519" y="2648388"/>
            <a:ext cx="2964736" cy="1128882"/>
          </a:xfrm>
          <a:prstGeom prst="bentConnector3">
            <a:avLst>
              <a:gd name="adj1" fmla="val 99634"/>
            </a:avLst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feld 105"/>
          <p:cNvSpPr txBox="1"/>
          <p:nvPr/>
        </p:nvSpPr>
        <p:spPr>
          <a:xfrm>
            <a:off x="2030420" y="3273441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SZBK07</a:t>
            </a:r>
            <a:endParaRPr lang="en-US" sz="1600"/>
          </a:p>
        </p:txBody>
      </p:sp>
      <p:sp>
        <p:nvSpPr>
          <p:cNvPr id="18" name="Rechteck 17"/>
          <p:cNvSpPr/>
          <p:nvPr/>
        </p:nvSpPr>
        <p:spPr>
          <a:xfrm>
            <a:off x="5761807" y="1874114"/>
            <a:ext cx="782164" cy="774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feld 30"/>
          <p:cNvSpPr txBox="1"/>
          <p:nvPr/>
        </p:nvSpPr>
        <p:spPr>
          <a:xfrm>
            <a:off x="5705292" y="1273694"/>
            <a:ext cx="9220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mtClean="0"/>
              <a:t>Ideal </a:t>
            </a:r>
            <a:br>
              <a:rPr lang="en-US" sz="1600" smtClean="0"/>
            </a:br>
            <a:r>
              <a:rPr lang="en-US" sz="1600" smtClean="0"/>
              <a:t>diode</a:t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-         -</a:t>
            </a:r>
            <a:br>
              <a:rPr lang="en-US" sz="1600" smtClean="0"/>
            </a:br>
            <a:r>
              <a:rPr lang="en-US" sz="1600" smtClean="0"/>
              <a:t>+in  out+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8552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89" y="1134013"/>
            <a:ext cx="2849754" cy="22354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40950" y="193094"/>
            <a:ext cx="4499950" cy="76944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SZBK07 300W </a:t>
            </a:r>
            <a:r>
              <a:rPr lang="pl-PL" sz="4400" b="1">
                <a:solidFill>
                  <a:srgbClr val="000000"/>
                </a:solidFill>
                <a:latin typeface="Calibri" panose="020F0502020204030204" pitchFamily="34" charset="0"/>
              </a:rPr>
              <a:t>15A</a:t>
            </a:r>
            <a:r>
              <a:rPr lang="pl-PL" sz="2000" b="1">
                <a:solidFill>
                  <a:srgbClr val="000000"/>
                </a:solidFill>
                <a:latin typeface="Calibri" panose="020F0502020204030204" pitchFamily="34" charset="0"/>
              </a:rPr>
              <a:t> 6-40V -&gt; 1.2-36V</a:t>
            </a:r>
            <a:r>
              <a:rPr lang="pl-PL" sz="2000"/>
              <a:t> </a:t>
            </a:r>
            <a:endParaRPr lang="de-DE" sz="2000"/>
          </a:p>
        </p:txBody>
      </p:sp>
      <p:sp>
        <p:nvSpPr>
          <p:cNvPr id="11" name="Textfeld 10"/>
          <p:cNvSpPr txBox="1"/>
          <p:nvPr/>
        </p:nvSpPr>
        <p:spPr>
          <a:xfrm>
            <a:off x="227155" y="1739044"/>
            <a:ext cx="2704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 load current buck converter   </a:t>
            </a:r>
            <a:r>
              <a:rPr lang="en-US" sz="1200" smtClean="0"/>
              <a:t>40 mA </a:t>
            </a:r>
            <a:r>
              <a:rPr lang="en-US" sz="1200"/>
              <a:t/>
            </a:r>
            <a:br>
              <a:rPr lang="en-US" sz="1200"/>
            </a:br>
            <a:r>
              <a:rPr lang="en-US" sz="1200"/>
              <a:t>Low load current +MPPT + WiFi    34 mA</a:t>
            </a:r>
            <a:br>
              <a:rPr lang="en-US" sz="1200"/>
            </a:br>
            <a:r>
              <a:rPr lang="en-US" sz="1200"/>
              <a:t>Efficiency @ 0,5W 45%</a:t>
            </a:r>
            <a:br>
              <a:rPr lang="en-US" sz="1200"/>
            </a:br>
            <a:r>
              <a:rPr lang="en-US" sz="1200"/>
              <a:t>Efficiency @ 10 W 94%</a:t>
            </a:r>
            <a:br>
              <a:rPr lang="en-US" sz="1200"/>
            </a:br>
            <a:r>
              <a:rPr lang="en-US" sz="1200"/>
              <a:t>Efficiency @ 25 W 96%</a:t>
            </a:r>
          </a:p>
          <a:p>
            <a:r>
              <a:rPr lang="en-US" sz="1200"/>
              <a:t>Efficiency @ 75 W 96%</a:t>
            </a:r>
            <a:br>
              <a:rPr lang="en-US" sz="1200"/>
            </a:br>
            <a:r>
              <a:rPr lang="en-US" sz="1200"/>
              <a:t>Max current 1 A @ 22°C</a:t>
            </a:r>
            <a:br>
              <a:rPr lang="en-US" sz="1200"/>
            </a:br>
            <a:r>
              <a:rPr lang="en-US" sz="1200"/>
              <a:t>Neutral injection PWM=250</a:t>
            </a:r>
            <a:endParaRPr lang="de-DE" sz="12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44724"/>
              </p:ext>
            </p:extLst>
          </p:nvPr>
        </p:nvGraphicFramePr>
        <p:xfrm>
          <a:off x="227155" y="3952614"/>
          <a:ext cx="3245320" cy="25651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3179">
                  <a:extLst>
                    <a:ext uri="{9D8B030D-6E8A-4147-A177-3AD203B41FA5}">
                      <a16:colId xmlns:a16="http://schemas.microsoft.com/office/drawing/2014/main" val="2272321047"/>
                    </a:ext>
                  </a:extLst>
                </a:gridCol>
                <a:gridCol w="800665">
                  <a:extLst>
                    <a:ext uri="{9D8B030D-6E8A-4147-A177-3AD203B41FA5}">
                      <a16:colId xmlns:a16="http://schemas.microsoft.com/office/drawing/2014/main" val="842440570"/>
                    </a:ext>
                  </a:extLst>
                </a:gridCol>
                <a:gridCol w="738318">
                  <a:extLst>
                    <a:ext uri="{9D8B030D-6E8A-4147-A177-3AD203B41FA5}">
                      <a16:colId xmlns:a16="http://schemas.microsoft.com/office/drawing/2014/main" val="2223639"/>
                    </a:ext>
                  </a:extLst>
                </a:gridCol>
                <a:gridCol w="643158">
                  <a:extLst>
                    <a:ext uri="{9D8B030D-6E8A-4147-A177-3AD203B41FA5}">
                      <a16:colId xmlns:a16="http://schemas.microsoft.com/office/drawing/2014/main" val="493253810"/>
                    </a:ext>
                  </a:extLst>
                </a:gridCol>
              </a:tblGrid>
              <a:tr h="356587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1963394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14.96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0357216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96262019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7492738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13.80</a:t>
                      </a:r>
                      <a:endParaRPr lang="en-D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12.80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7565454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490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7749172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4246210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950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97989401"/>
                  </a:ext>
                </a:extLst>
              </a:tr>
              <a:tr h="175110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1024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11.84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5507734"/>
                  </a:ext>
                </a:extLst>
              </a:tr>
              <a:tr h="167150"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50000033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 2A.</a:t>
                      </a:r>
                      <a:endParaRPr lang="de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1050" u="none" strike="noStrike">
                          <a:effectLst/>
                        </a:rPr>
                        <a:t> </a:t>
                      </a:r>
                      <a:endParaRPr lang="en-DE" sz="105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5327018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0805965"/>
                  </a:ext>
                </a:extLst>
              </a:tr>
              <a:tr h="159191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20668921"/>
                  </a:ext>
                </a:extLst>
              </a:tr>
              <a:tr h="159191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 330K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12510339"/>
                  </a:ext>
                </a:extLst>
              </a:tr>
            </a:tbl>
          </a:graphicData>
        </a:graphic>
      </p:graphicFrame>
      <p:graphicFrame>
        <p:nvGraphicFramePr>
          <p:cNvPr id="15" name="Diagramm 14"/>
          <p:cNvGraphicFramePr/>
          <p:nvPr>
            <p:extLst>
              <p:ext uri="{D42A27DB-BD31-4B8C-83A1-F6EECF244321}">
                <p14:modId xmlns:p14="http://schemas.microsoft.com/office/powerpoint/2010/main" val="3638318910"/>
              </p:ext>
            </p:extLst>
          </p:nvPr>
        </p:nvGraphicFramePr>
        <p:xfrm>
          <a:off x="3472475" y="4013397"/>
          <a:ext cx="4343400" cy="250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feld 15"/>
          <p:cNvSpPr txBox="1"/>
          <p:nvPr/>
        </p:nvSpPr>
        <p:spPr>
          <a:xfrm>
            <a:off x="227155" y="962535"/>
            <a:ext cx="274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LM25116 synchronous chip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230801" y="1235965"/>
            <a:ext cx="289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FB=1,215V        350Khz progr.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228" y="3752273"/>
            <a:ext cx="122889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5250613" y="1634385"/>
            <a:ext cx="2882712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Preparation </a:t>
            </a:r>
            <a:r>
              <a:rPr lang="en-US" sz="2400" b="1" smtClean="0"/>
              <a:t/>
            </a:r>
            <a:br>
              <a:rPr lang="en-US" sz="2400" b="1" smtClean="0"/>
            </a:br>
            <a:r>
              <a:rPr lang="en-US" sz="2400" b="1" smtClean="0"/>
              <a:t>SZBK07</a:t>
            </a:r>
            <a:br>
              <a:rPr lang="en-US" sz="2400" b="1" smtClean="0"/>
            </a:br>
            <a:r>
              <a:rPr lang="en-US" smtClean="0"/>
              <a:t>Yellow </a:t>
            </a:r>
            <a:r>
              <a:rPr lang="en-US"/>
              <a:t>wire = CV </a:t>
            </a:r>
            <a:r>
              <a:rPr lang="en-US" smtClean="0"/>
              <a:t>injection</a:t>
            </a:r>
            <a:br>
              <a:rPr lang="en-US" smtClean="0"/>
            </a:br>
            <a:r>
              <a:rPr lang="en-US" smtClean="0"/>
              <a:t>Blue wire = Enable</a:t>
            </a:r>
            <a:r>
              <a:rPr lang="en-US"/>
              <a:t/>
            </a:r>
            <a:br>
              <a:rPr lang="en-US"/>
            </a:br>
            <a:endParaRPr lang="en-US" smtClean="0"/>
          </a:p>
          <a:p>
            <a:r>
              <a:rPr lang="en-US" smtClean="0"/>
              <a:t>Solder the wires as shown</a:t>
            </a:r>
            <a:br>
              <a:rPr lang="en-US" smtClean="0"/>
            </a:br>
            <a:r>
              <a:rPr lang="en-US" smtClean="0"/>
              <a:t>and protect with a glue spot.</a:t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46010" y="1394178"/>
            <a:ext cx="3878808" cy="3180185"/>
          </a:xfrm>
          <a:prstGeom prst="rect">
            <a:avLst/>
          </a:prstGeom>
        </p:spPr>
      </p:pic>
      <p:cxnSp>
        <p:nvCxnSpPr>
          <p:cNvPr id="7" name="Gerade Verbindung mit Pfeil 6"/>
          <p:cNvCxnSpPr/>
          <p:nvPr/>
        </p:nvCxnSpPr>
        <p:spPr>
          <a:xfrm flipH="1" flipV="1">
            <a:off x="1284240" y="3396588"/>
            <a:ext cx="106276" cy="86281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1307100" y="4096597"/>
            <a:ext cx="1500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CV injection</a:t>
            </a:r>
            <a:endParaRPr lang="de-DE" sz="1400"/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3761725" y="3562805"/>
            <a:ext cx="739592" cy="70378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758194" y="4103779"/>
            <a:ext cx="901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Enable 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20444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970" y="1147702"/>
            <a:ext cx="4131964" cy="2200454"/>
          </a:xfrm>
          <a:prstGeom prst="rect">
            <a:avLst/>
          </a:prstGeom>
        </p:spPr>
      </p:pic>
      <p:grpSp>
        <p:nvGrpSpPr>
          <p:cNvPr id="3" name="Gruppieren 2"/>
          <p:cNvGrpSpPr/>
          <p:nvPr/>
        </p:nvGrpSpPr>
        <p:grpSpPr>
          <a:xfrm>
            <a:off x="5400946" y="688519"/>
            <a:ext cx="3541469" cy="2912543"/>
            <a:chOff x="5282769" y="1101655"/>
            <a:chExt cx="6687483" cy="5122033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2769" y="1101655"/>
              <a:ext cx="6687483" cy="4429743"/>
            </a:xfrm>
            <a:prstGeom prst="rect">
              <a:avLst/>
            </a:prstGeom>
          </p:spPr>
        </p:pic>
        <p:cxnSp>
          <p:nvCxnSpPr>
            <p:cNvPr id="6" name="Gerade Verbindung mit Pfeil 5"/>
            <p:cNvCxnSpPr/>
            <p:nvPr/>
          </p:nvCxnSpPr>
          <p:spPr>
            <a:xfrm flipH="1" flipV="1">
              <a:off x="8410472" y="5094513"/>
              <a:ext cx="432078" cy="71845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/>
            <p:cNvSpPr txBox="1"/>
            <p:nvPr/>
          </p:nvSpPr>
          <p:spPr>
            <a:xfrm>
              <a:off x="8842550" y="5628305"/>
              <a:ext cx="2001459" cy="5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CV injection</a:t>
              </a:r>
              <a:endParaRPr lang="de-DE" sz="1400"/>
            </a:p>
          </p:txBody>
        </p:sp>
        <p:cxnSp>
          <p:nvCxnSpPr>
            <p:cNvPr id="8" name="Gerade Verbindung mit Pfeil 7"/>
            <p:cNvCxnSpPr/>
            <p:nvPr/>
          </p:nvCxnSpPr>
          <p:spPr>
            <a:xfrm flipV="1">
              <a:off x="6661564" y="4600494"/>
              <a:ext cx="1228069" cy="1117018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5588598" y="5628303"/>
              <a:ext cx="2867181" cy="595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Enable injection</a:t>
              </a:r>
              <a:endParaRPr lang="de-DE" sz="1600"/>
            </a:p>
          </p:txBody>
        </p:sp>
      </p:grpSp>
      <p:sp>
        <p:nvSpPr>
          <p:cNvPr id="10" name="Rechteck 9"/>
          <p:cNvSpPr/>
          <p:nvPr/>
        </p:nvSpPr>
        <p:spPr>
          <a:xfrm>
            <a:off x="151944" y="194667"/>
            <a:ext cx="4025461" cy="83099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D-SUN </a:t>
            </a:r>
            <a:r>
              <a:rPr lang="de-DE" sz="4800" b="1">
                <a:solidFill>
                  <a:srgbClr val="000000"/>
                </a:solidFill>
                <a:latin typeface="Calibri" panose="020F0502020204030204" pitchFamily="34" charset="0"/>
              </a:rPr>
              <a:t>1A</a:t>
            </a:r>
            <a:r>
              <a:rPr lang="de-DE" sz="2400" b="1">
                <a:solidFill>
                  <a:srgbClr val="000000"/>
                </a:solidFill>
                <a:latin typeface="Calibri" panose="020F0502020204030204" pitchFamily="34" charset="0"/>
              </a:rPr>
              <a:t> 6-40V -&gt; 1.2-36V</a:t>
            </a:r>
            <a:r>
              <a:rPr lang="de-DE" sz="2400"/>
              <a:t> 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51944" y="1740960"/>
            <a:ext cx="43407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No load current buck converter   0,1mA </a:t>
            </a:r>
            <a:br>
              <a:rPr lang="en-US" sz="1400"/>
            </a:br>
            <a:r>
              <a:rPr lang="en-US" sz="1400"/>
              <a:t>Low load current +MPPT + WiFi    ~7mA</a:t>
            </a:r>
            <a:br>
              <a:rPr lang="en-US" sz="1400"/>
            </a:br>
            <a:r>
              <a:rPr lang="en-US" sz="1400"/>
              <a:t>Efficiency @ 0,5W 86%</a:t>
            </a:r>
            <a:br>
              <a:rPr lang="en-US" sz="1400"/>
            </a:br>
            <a:r>
              <a:rPr lang="en-US" sz="1400"/>
              <a:t>Efficiency @ 10 W 96%</a:t>
            </a:r>
            <a:br>
              <a:rPr lang="en-US" sz="1400"/>
            </a:br>
            <a:r>
              <a:rPr lang="en-US" sz="1400"/>
              <a:t>Efficiency @ 15 W 94%</a:t>
            </a:r>
            <a:br>
              <a:rPr lang="en-US" sz="1400"/>
            </a:br>
            <a:r>
              <a:rPr lang="en-US" sz="1400"/>
              <a:t>Max current 1 A @ 22°C</a:t>
            </a:r>
            <a:br>
              <a:rPr lang="en-US" sz="1400"/>
            </a:br>
            <a:r>
              <a:rPr lang="en-US" sz="1400"/>
              <a:t>Neutral injection PWM=250</a:t>
            </a:r>
            <a:br>
              <a:rPr lang="en-US" sz="1400"/>
            </a:br>
            <a:r>
              <a:rPr lang="en-US" sz="1400"/>
              <a:t>Convenience output e.g 8.5-12.6V for 3*LiPo (11.6@230)</a:t>
            </a:r>
            <a:endParaRPr lang="de-DE" sz="140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413075"/>
              </p:ext>
            </p:extLst>
          </p:nvPr>
        </p:nvGraphicFramePr>
        <p:xfrm>
          <a:off x="223699" y="3685603"/>
          <a:ext cx="3166073" cy="26003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8346">
                  <a:extLst>
                    <a:ext uri="{9D8B030D-6E8A-4147-A177-3AD203B41FA5}">
                      <a16:colId xmlns:a16="http://schemas.microsoft.com/office/drawing/2014/main" val="2371773613"/>
                    </a:ext>
                  </a:extLst>
                </a:gridCol>
                <a:gridCol w="774070">
                  <a:extLst>
                    <a:ext uri="{9D8B030D-6E8A-4147-A177-3AD203B41FA5}">
                      <a16:colId xmlns:a16="http://schemas.microsoft.com/office/drawing/2014/main" val="872433407"/>
                    </a:ext>
                  </a:extLst>
                </a:gridCol>
                <a:gridCol w="736001">
                  <a:extLst>
                    <a:ext uri="{9D8B030D-6E8A-4147-A177-3AD203B41FA5}">
                      <a16:colId xmlns:a16="http://schemas.microsoft.com/office/drawing/2014/main" val="2571261617"/>
                    </a:ext>
                  </a:extLst>
                </a:gridCol>
                <a:gridCol w="637656">
                  <a:extLst>
                    <a:ext uri="{9D8B030D-6E8A-4147-A177-3AD203B41FA5}">
                      <a16:colId xmlns:a16="http://schemas.microsoft.com/office/drawing/2014/main" val="927820932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PWM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6x LeadAcid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4x LiFePo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u="none" strike="noStrike">
                          <a:effectLst/>
                        </a:rPr>
                        <a:t>3x LiIon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060643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14.85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13.55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56354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100.00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14.40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006323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230.00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13.20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12.80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105945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290.00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0133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390.00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13.00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90481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620.00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12.00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46489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834.00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DE" sz="1100" u="none" strike="noStrike">
                          <a:effectLst/>
                        </a:rPr>
                        <a:t>11.00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251807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1020.00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DE" sz="1100" u="none" strike="noStrike">
                          <a:effectLst/>
                        </a:rPr>
                        <a:t>10.12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9.50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1100" u="none" strike="noStrike">
                          <a:effectLst/>
                        </a:rPr>
                        <a:t>9.20</a:t>
                      </a:r>
                      <a:endParaRPr lang="en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1495113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Tested max 1,5A.</a:t>
                      </a:r>
                      <a:endParaRPr lang="de-DE" sz="1050" b="0" i="0" u="none" strike="noStrike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8851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345552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Low-pass 6,8K</a:t>
                      </a:r>
                      <a:r>
                        <a:rPr lang="el-GR" sz="1050" u="none" strike="noStrike">
                          <a:effectLst/>
                        </a:rPr>
                        <a:t>Ω/330</a:t>
                      </a:r>
                      <a:r>
                        <a:rPr lang="de-DE" sz="1050" u="none" strike="noStrike">
                          <a:effectLst/>
                        </a:rPr>
                        <a:t>nF </a:t>
                      </a:r>
                      <a:endParaRPr lang="de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952070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de-DE" sz="1050" u="none" strike="noStrike">
                          <a:effectLst/>
                        </a:rPr>
                        <a:t>Injection 82K</a:t>
                      </a:r>
                      <a:r>
                        <a:rPr lang="el-GR" sz="1050" u="none" strike="noStrike">
                          <a:effectLst/>
                        </a:rPr>
                        <a:t>Ω </a:t>
                      </a:r>
                      <a:endParaRPr lang="el-GR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1552676"/>
                  </a:ext>
                </a:extLst>
              </a:tr>
            </a:tbl>
          </a:graphicData>
        </a:graphic>
      </p:graphicFrame>
      <p:graphicFrame>
        <p:nvGraphicFramePr>
          <p:cNvPr id="14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794206"/>
              </p:ext>
            </p:extLst>
          </p:nvPr>
        </p:nvGraphicFramePr>
        <p:xfrm>
          <a:off x="3626130" y="3705804"/>
          <a:ext cx="4572000" cy="249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feld 14"/>
          <p:cNvSpPr txBox="1"/>
          <p:nvPr/>
        </p:nvSpPr>
        <p:spPr>
          <a:xfrm>
            <a:off x="151944" y="1013980"/>
            <a:ext cx="276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MP1584 asynchronous chip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51944" y="1242867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FB=0,8V                350Khz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85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37022" y="1259242"/>
            <a:ext cx="3898936" cy="435796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401446" y="2276108"/>
            <a:ext cx="33919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Preparation D-SUN </a:t>
            </a:r>
            <a:r>
              <a:rPr lang="en-US"/>
              <a:t/>
            </a:r>
            <a:br>
              <a:rPr lang="en-US"/>
            </a:br>
            <a:r>
              <a:rPr lang="en-US"/>
              <a:t>Green wire = CV injection</a:t>
            </a:r>
            <a:br>
              <a:rPr lang="en-US"/>
            </a:br>
            <a:r>
              <a:rPr lang="en-US"/>
              <a:t>Yellow wire = Enable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Heat sink at the bottom</a:t>
            </a:r>
            <a:br>
              <a:rPr lang="en-US"/>
            </a:br>
            <a:r>
              <a:rPr lang="en-US"/>
              <a:t>Pins soldered at 0V Input / Output</a:t>
            </a:r>
            <a:br>
              <a:rPr lang="en-US"/>
            </a:br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999407" y="5461072"/>
            <a:ext cx="643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On </a:t>
            </a:r>
            <a:r>
              <a:rPr lang="en-US"/>
              <a:t>the back, </a:t>
            </a:r>
            <a:r>
              <a:rPr lang="en-US" smtClean="0"/>
              <a:t>glue a heat sink, avoid to cover the soldering pads.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1065</Words>
  <Application>Microsoft Office PowerPoint</Application>
  <PresentationFormat>Bildschirmpräsentation (4:3)</PresentationFormat>
  <Paragraphs>273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PhotoImpact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Michel Firholz</dc:creator>
  <cp:lastModifiedBy>Michel Firholz</cp:lastModifiedBy>
  <cp:revision>103</cp:revision>
  <dcterms:created xsi:type="dcterms:W3CDTF">2020-12-23T09:44:09Z</dcterms:created>
  <dcterms:modified xsi:type="dcterms:W3CDTF">2021-01-20T08:56:26Z</dcterms:modified>
</cp:coreProperties>
</file>